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x="18288000" cy="10287000"/>
  <p:notesSz cx="6858000" cy="9144000"/>
  <p:embeddedFontLst>
    <p:embeddedFont>
      <p:font typeface="王漢宗特黑體" charset="1" panose="02000500000000000000"/>
      <p:regular r:id="rId47"/>
    </p:embeddedFont>
    <p:embeddedFont>
      <p:font typeface="Gaegu Bold" charset="1" panose="00000000000000000000"/>
      <p:regular r:id="rId48"/>
    </p:embeddedFont>
    <p:embeddedFont>
      <p:font typeface="Noto Sans T Chinese Bold" charset="1" panose="020B0800000000000000"/>
      <p:regular r:id="rId49"/>
    </p:embeddedFont>
    <p:embeddedFont>
      <p:font typeface="Noto Sans T Chinese" charset="1" panose="020B0500000000000000"/>
      <p:regular r:id="rId50"/>
    </p:embeddedFont>
    <p:embeddedFont>
      <p:font typeface="Formula" charset="1" panose="00000300000000000000"/>
      <p:regular r:id="rId51"/>
    </p:embeddedFont>
    <p:embeddedFont>
      <p:font typeface="Gaegu" charset="1" panose="00000000000000000000"/>
      <p:regular r:id="rId52"/>
    </p:embeddedFont>
    <p:embeddedFont>
      <p:font typeface="WenQuanYi" charset="1" panose="020B0606030804020204"/>
      <p:regular r:id="rId53"/>
    </p:embeddedFont>
    <p:embeddedFont>
      <p:font typeface="王漢宗顏楷體" charset="1" panose="02000500000000000000"/>
      <p:regular r:id="rId54"/>
    </p:embeddedFont>
    <p:embeddedFont>
      <p:font typeface="More Sugar" charset="1" panose="0000000000000000000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8.png" Type="http://schemas.openxmlformats.org/officeDocument/2006/relationships/image"/><Relationship Id="rId12" Target="../media/image19.svg" Type="http://schemas.openxmlformats.org/officeDocument/2006/relationships/image"/><Relationship Id="rId13" Target="../media/image24.png" Type="http://schemas.openxmlformats.org/officeDocument/2006/relationships/image"/><Relationship Id="rId14" Target="../media/image16.png" Type="http://schemas.openxmlformats.org/officeDocument/2006/relationships/image"/><Relationship Id="rId15" Target="../media/image36.jpeg" Type="http://schemas.openxmlformats.org/officeDocument/2006/relationships/image"/><Relationship Id="rId16" Target="../media/image37.jpeg" Type="http://schemas.openxmlformats.org/officeDocument/2006/relationships/image"/><Relationship Id="rId17" Target="../media/image38.jpeg" Type="http://schemas.openxmlformats.org/officeDocument/2006/relationships/image"/><Relationship Id="rId18" Target="../media/image25.png" Type="http://schemas.openxmlformats.org/officeDocument/2006/relationships/image"/><Relationship Id="rId19" Target="../media/image2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6.png" Type="http://schemas.openxmlformats.org/officeDocument/2006/relationships/image"/><Relationship Id="rId12" Target="../media/image24.pn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15" Target="../media/image25.png" Type="http://schemas.openxmlformats.org/officeDocument/2006/relationships/image"/><Relationship Id="rId16" Target="../media/image26.svg" Type="http://schemas.openxmlformats.org/officeDocument/2006/relationships/image"/><Relationship Id="rId17" Target="../media/image39.jpeg" Type="http://schemas.openxmlformats.org/officeDocument/2006/relationships/image"/><Relationship Id="rId18" Target="../media/image40.jpeg" Type="http://schemas.openxmlformats.org/officeDocument/2006/relationships/image"/><Relationship Id="rId19" Target="../media/image41.jpeg" Type="http://schemas.openxmlformats.org/officeDocument/2006/relationships/image"/><Relationship Id="rId2" Target="../media/image1.png" Type="http://schemas.openxmlformats.org/officeDocument/2006/relationships/image"/><Relationship Id="rId20" Target="../media/image42.jpeg" Type="http://schemas.openxmlformats.org/officeDocument/2006/relationships/image"/><Relationship Id="rId21" Target="../media/image43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8.png" Type="http://schemas.openxmlformats.org/officeDocument/2006/relationships/image"/><Relationship Id="rId12" Target="../media/image19.svg" Type="http://schemas.openxmlformats.org/officeDocument/2006/relationships/image"/><Relationship Id="rId13" Target="../media/image16.png" Type="http://schemas.openxmlformats.org/officeDocument/2006/relationships/image"/><Relationship Id="rId14" Target="../media/image24.png" Type="http://schemas.openxmlformats.org/officeDocument/2006/relationships/image"/><Relationship Id="rId15" Target="../media/image25.png" Type="http://schemas.openxmlformats.org/officeDocument/2006/relationships/image"/><Relationship Id="rId16" Target="../media/image26.svg" Type="http://schemas.openxmlformats.org/officeDocument/2006/relationships/image"/><Relationship Id="rId17" Target="../media/image44.jpeg" Type="http://schemas.openxmlformats.org/officeDocument/2006/relationships/image"/><Relationship Id="rId18" Target="../media/image45.jpeg" Type="http://schemas.openxmlformats.org/officeDocument/2006/relationships/image"/><Relationship Id="rId19" Target="../media/image46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8.png" Type="http://schemas.openxmlformats.org/officeDocument/2006/relationships/image"/><Relationship Id="rId12" Target="../media/image19.svg" Type="http://schemas.openxmlformats.org/officeDocument/2006/relationships/image"/><Relationship Id="rId13" Target="../media/image16.png" Type="http://schemas.openxmlformats.org/officeDocument/2006/relationships/image"/><Relationship Id="rId14" Target="../media/image24.png" Type="http://schemas.openxmlformats.org/officeDocument/2006/relationships/image"/><Relationship Id="rId15" Target="../media/image47.png" Type="http://schemas.openxmlformats.org/officeDocument/2006/relationships/image"/><Relationship Id="rId16" Target="../media/image48.png" Type="http://schemas.openxmlformats.org/officeDocument/2006/relationships/image"/><Relationship Id="rId17" Target="../media/image25.png" Type="http://schemas.openxmlformats.org/officeDocument/2006/relationships/image"/><Relationship Id="rId18" Target="../media/image26.sv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6.png" Type="http://schemas.openxmlformats.org/officeDocument/2006/relationships/image"/><Relationship Id="rId12" Target="../media/image24.pn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15" Target="../media/image25.png" Type="http://schemas.openxmlformats.org/officeDocument/2006/relationships/image"/><Relationship Id="rId16" Target="../media/image26.svg" Type="http://schemas.openxmlformats.org/officeDocument/2006/relationships/image"/><Relationship Id="rId17" Target="../media/image49.jpeg" Type="http://schemas.openxmlformats.org/officeDocument/2006/relationships/image"/><Relationship Id="rId18" Target="../media/image50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18" Target="../media/image51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18" Target="../media/image51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18" Target="../media/image51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16.png" Type="http://schemas.openxmlformats.org/officeDocument/2006/relationships/image"/><Relationship Id="rId18" Target="../media/image24.png" Type="http://schemas.openxmlformats.org/officeDocument/2006/relationships/image"/><Relationship Id="rId19" Target="../media/image51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4.png" Type="http://schemas.openxmlformats.org/officeDocument/2006/relationships/image"/><Relationship Id="rId14" Target="../media/image15.png" Type="http://schemas.openxmlformats.org/officeDocument/2006/relationships/image"/><Relationship Id="rId15" Target="../media/image16.png" Type="http://schemas.openxmlformats.org/officeDocument/2006/relationships/image"/><Relationship Id="rId16" Target="../media/image17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16.png" Type="http://schemas.openxmlformats.org/officeDocument/2006/relationships/image"/><Relationship Id="rId18" Target="../media/image24.png" Type="http://schemas.openxmlformats.org/officeDocument/2006/relationships/image"/><Relationship Id="rId19" Target="../media/image51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16.png" Type="http://schemas.openxmlformats.org/officeDocument/2006/relationships/image"/><Relationship Id="rId18" Target="../media/image24.png" Type="http://schemas.openxmlformats.org/officeDocument/2006/relationships/image"/><Relationship Id="rId19" Target="../media/image51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16.png" Type="http://schemas.openxmlformats.org/officeDocument/2006/relationships/image"/><Relationship Id="rId18" Target="../media/image24.png" Type="http://schemas.openxmlformats.org/officeDocument/2006/relationships/image"/><Relationship Id="rId19" Target="../media/image51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16.png" Type="http://schemas.openxmlformats.org/officeDocument/2006/relationships/image"/><Relationship Id="rId18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16.png" Type="http://schemas.openxmlformats.org/officeDocument/2006/relationships/image"/><Relationship Id="rId18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15" Target="../media/image16.png" Type="http://schemas.openxmlformats.org/officeDocument/2006/relationships/image"/><Relationship Id="rId16" Target="../media/image24.png" Type="http://schemas.openxmlformats.org/officeDocument/2006/relationships/image"/><Relationship Id="rId17" Target="../media/image54.jpeg" Type="http://schemas.openxmlformats.org/officeDocument/2006/relationships/image"/><Relationship Id="rId18" Target="../media/image55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16.png" Type="http://schemas.openxmlformats.org/officeDocument/2006/relationships/image"/><Relationship Id="rId18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16.png" Type="http://schemas.openxmlformats.org/officeDocument/2006/relationships/image"/><Relationship Id="rId18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16.png" Type="http://schemas.openxmlformats.org/officeDocument/2006/relationships/image"/><Relationship Id="rId18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16.png" Type="http://schemas.openxmlformats.org/officeDocument/2006/relationships/image"/><Relationship Id="rId18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16.png" Type="http://schemas.openxmlformats.org/officeDocument/2006/relationships/image"/><Relationship Id="rId18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51.png" Type="http://schemas.openxmlformats.org/officeDocument/2006/relationships/image"/><Relationship Id="rId18" Target="../media/image16.png" Type="http://schemas.openxmlformats.org/officeDocument/2006/relationships/image"/><Relationship Id="rId19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51.png" Type="http://schemas.openxmlformats.org/officeDocument/2006/relationships/image"/><Relationship Id="rId18" Target="../media/image16.png" Type="http://schemas.openxmlformats.org/officeDocument/2006/relationships/image"/><Relationship Id="rId19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51.png" Type="http://schemas.openxmlformats.org/officeDocument/2006/relationships/image"/><Relationship Id="rId18" Target="../media/image16.png" Type="http://schemas.openxmlformats.org/officeDocument/2006/relationships/image"/><Relationship Id="rId19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15" Target="../media/image16.png" Type="http://schemas.openxmlformats.org/officeDocument/2006/relationships/image"/><Relationship Id="rId16" Target="../media/image24.png" Type="http://schemas.openxmlformats.org/officeDocument/2006/relationships/image"/><Relationship Id="rId17" Target="../media/image56.png" Type="http://schemas.openxmlformats.org/officeDocument/2006/relationships/image"/><Relationship Id="rId18" Target="../media/image52.png" Type="http://schemas.openxmlformats.org/officeDocument/2006/relationships/image"/><Relationship Id="rId19" Target="../media/image53.svg" Type="http://schemas.openxmlformats.org/officeDocument/2006/relationships/image"/><Relationship Id="rId2" Target="../media/image1.png" Type="http://schemas.openxmlformats.org/officeDocument/2006/relationships/image"/><Relationship Id="rId20" Target="../media/image5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51.png" Type="http://schemas.openxmlformats.org/officeDocument/2006/relationships/image"/><Relationship Id="rId18" Target="../media/image16.png" Type="http://schemas.openxmlformats.org/officeDocument/2006/relationships/image"/><Relationship Id="rId19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51.png" Type="http://schemas.openxmlformats.org/officeDocument/2006/relationships/image"/><Relationship Id="rId18" Target="../media/image16.png" Type="http://schemas.openxmlformats.org/officeDocument/2006/relationships/image"/><Relationship Id="rId19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8.png" Type="http://schemas.openxmlformats.org/officeDocument/2006/relationships/image"/><Relationship Id="rId16" Target="../media/image19.svg" Type="http://schemas.openxmlformats.org/officeDocument/2006/relationships/image"/><Relationship Id="rId17" Target="../media/image51.png" Type="http://schemas.openxmlformats.org/officeDocument/2006/relationships/image"/><Relationship Id="rId18" Target="../media/image16.png" Type="http://schemas.openxmlformats.org/officeDocument/2006/relationships/image"/><Relationship Id="rId19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4.png" Type="http://schemas.openxmlformats.org/officeDocument/2006/relationships/image"/><Relationship Id="rId14" Target="../media/image15.png" Type="http://schemas.openxmlformats.org/officeDocument/2006/relationships/image"/><Relationship Id="rId15" Target="../media/image16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18" Target="../media/image20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4.png" Type="http://schemas.openxmlformats.org/officeDocument/2006/relationships/image"/><Relationship Id="rId14" Target="../media/image15.png" Type="http://schemas.openxmlformats.org/officeDocument/2006/relationships/image"/><Relationship Id="rId15" Target="../media/image16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52.png" Type="http://schemas.openxmlformats.org/officeDocument/2006/relationships/image"/><Relationship Id="rId12" Target="../media/image5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6.png" Type="http://schemas.openxmlformats.org/officeDocument/2006/relationships/image"/><Relationship Id="rId16" Target="../media/image24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18" Target="../media/image21.png" Type="http://schemas.openxmlformats.org/officeDocument/2006/relationships/image"/><Relationship Id="rId19" Target="../media/image22.png" Type="http://schemas.openxmlformats.org/officeDocument/2006/relationships/image"/><Relationship Id="rId2" Target="../media/image1.png" Type="http://schemas.openxmlformats.org/officeDocument/2006/relationships/image"/><Relationship Id="rId20" Target="../media/image23.svg" Type="http://schemas.openxmlformats.org/officeDocument/2006/relationships/image"/><Relationship Id="rId21" Target="https://reurl.cc/QaOKXo" TargetMode="External" Type="http://schemas.openxmlformats.org/officeDocument/2006/relationships/hyperlink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15" Target="../media/image14.png" Type="http://schemas.openxmlformats.org/officeDocument/2006/relationships/image"/><Relationship Id="rId16" Target="../media/image15.png" Type="http://schemas.openxmlformats.org/officeDocument/2006/relationships/image"/><Relationship Id="rId17" Target="../media/image16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8.png" Type="http://schemas.openxmlformats.org/officeDocument/2006/relationships/image"/><Relationship Id="rId12" Target="../media/image19.svg" Type="http://schemas.openxmlformats.org/officeDocument/2006/relationships/image"/><Relationship Id="rId13" Target="../media/image24.png" Type="http://schemas.openxmlformats.org/officeDocument/2006/relationships/image"/><Relationship Id="rId14" Target="../media/image16.png" Type="http://schemas.openxmlformats.org/officeDocument/2006/relationships/image"/><Relationship Id="rId15" Target="../media/image25.png" Type="http://schemas.openxmlformats.org/officeDocument/2006/relationships/image"/><Relationship Id="rId16" Target="../media/image26.svg" Type="http://schemas.openxmlformats.org/officeDocument/2006/relationships/image"/><Relationship Id="rId17" Target="../media/image27.jpeg" Type="http://schemas.openxmlformats.org/officeDocument/2006/relationships/image"/><Relationship Id="rId18" Target="../media/image28.jpeg" Type="http://schemas.openxmlformats.org/officeDocument/2006/relationships/image"/><Relationship Id="rId19" Target="../media/image29.jpeg" Type="http://schemas.openxmlformats.org/officeDocument/2006/relationships/image"/><Relationship Id="rId2" Target="../media/image1.png" Type="http://schemas.openxmlformats.org/officeDocument/2006/relationships/image"/><Relationship Id="rId20" Target="../media/image30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8.png" Type="http://schemas.openxmlformats.org/officeDocument/2006/relationships/image"/><Relationship Id="rId12" Target="../media/image19.svg" Type="http://schemas.openxmlformats.org/officeDocument/2006/relationships/image"/><Relationship Id="rId13" Target="../media/image24.png" Type="http://schemas.openxmlformats.org/officeDocument/2006/relationships/image"/><Relationship Id="rId14" Target="../media/image16.png" Type="http://schemas.openxmlformats.org/officeDocument/2006/relationships/image"/><Relationship Id="rId15" Target="../media/image25.png" Type="http://schemas.openxmlformats.org/officeDocument/2006/relationships/image"/><Relationship Id="rId16" Target="../media/image26.svg" Type="http://schemas.openxmlformats.org/officeDocument/2006/relationships/image"/><Relationship Id="rId17" Target="../media/image31.jpeg" Type="http://schemas.openxmlformats.org/officeDocument/2006/relationships/image"/><Relationship Id="rId18" Target="../media/image32.jpeg" Type="http://schemas.openxmlformats.org/officeDocument/2006/relationships/image"/><Relationship Id="rId19" Target="../media/image33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11" Target="../media/image18.png" Type="http://schemas.openxmlformats.org/officeDocument/2006/relationships/image"/><Relationship Id="rId12" Target="../media/image19.svg" Type="http://schemas.openxmlformats.org/officeDocument/2006/relationships/image"/><Relationship Id="rId13" Target="../media/image24.png" Type="http://schemas.openxmlformats.org/officeDocument/2006/relationships/image"/><Relationship Id="rId14" Target="../media/image16.png" Type="http://schemas.openxmlformats.org/officeDocument/2006/relationships/image"/><Relationship Id="rId15" Target="../media/image25.png" Type="http://schemas.openxmlformats.org/officeDocument/2006/relationships/image"/><Relationship Id="rId16" Target="../media/image26.svg" Type="http://schemas.openxmlformats.org/officeDocument/2006/relationships/image"/><Relationship Id="rId17" Target="../media/image34.jpeg" Type="http://schemas.openxmlformats.org/officeDocument/2006/relationships/image"/><Relationship Id="rId18" Target="../media/image35.jpe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097294" y="1901836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472645" y="3060298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43697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43697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43697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43697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43697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43697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43697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43697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43697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43697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43697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43697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 b="0"/>
            </a:stretch>
          </a:blipFill>
        </p:spPr>
      </p:sp>
      <p:grpSp>
        <p:nvGrpSpPr>
          <p:cNvPr name="Group 81" id="81"/>
          <p:cNvGrpSpPr/>
          <p:nvPr/>
        </p:nvGrpSpPr>
        <p:grpSpPr>
          <a:xfrm rot="0">
            <a:off x="624156" y="1327231"/>
            <a:ext cx="16238604" cy="5243392"/>
            <a:chOff x="0" y="0"/>
            <a:chExt cx="21651472" cy="6991190"/>
          </a:xfrm>
        </p:grpSpPr>
        <p:sp>
          <p:nvSpPr>
            <p:cNvPr name="Freeform 82" id="82"/>
            <p:cNvSpPr/>
            <p:nvPr/>
          </p:nvSpPr>
          <p:spPr>
            <a:xfrm flipH="false" flipV="false" rot="0">
              <a:off x="7808300" y="6815395"/>
              <a:ext cx="6696963" cy="175795"/>
            </a:xfrm>
            <a:custGeom>
              <a:avLst/>
              <a:gdLst/>
              <a:ahLst/>
              <a:cxnLst/>
              <a:rect r="r" b="b" t="t" l="l"/>
              <a:pathLst>
                <a:path h="175795" w="6696963">
                  <a:moveTo>
                    <a:pt x="0" y="0"/>
                  </a:moveTo>
                  <a:lnTo>
                    <a:pt x="6696963" y="0"/>
                  </a:lnTo>
                  <a:lnTo>
                    <a:pt x="6696963" y="175795"/>
                  </a:lnTo>
                  <a:lnTo>
                    <a:pt x="0" y="17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3" id="83"/>
            <p:cNvSpPr/>
            <p:nvPr/>
          </p:nvSpPr>
          <p:spPr>
            <a:xfrm flipH="false" flipV="false" rot="0">
              <a:off x="7808300" y="0"/>
              <a:ext cx="6696963" cy="175795"/>
            </a:xfrm>
            <a:custGeom>
              <a:avLst/>
              <a:gdLst/>
              <a:ahLst/>
              <a:cxnLst/>
              <a:rect r="r" b="b" t="t" l="l"/>
              <a:pathLst>
                <a:path h="175795" w="6696963">
                  <a:moveTo>
                    <a:pt x="0" y="0"/>
                  </a:moveTo>
                  <a:lnTo>
                    <a:pt x="6696963" y="0"/>
                  </a:lnTo>
                  <a:lnTo>
                    <a:pt x="6696963" y="175795"/>
                  </a:lnTo>
                  <a:lnTo>
                    <a:pt x="0" y="1757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4" id="84"/>
            <p:cNvSpPr txBox="true"/>
            <p:nvPr/>
          </p:nvSpPr>
          <p:spPr>
            <a:xfrm rot="0">
              <a:off x="0" y="1045496"/>
              <a:ext cx="21651472" cy="482827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110"/>
                </a:lnSpc>
              </a:pPr>
              <a:r>
                <a:rPr lang="en-US" sz="11009" spc="-99">
                  <a:solidFill>
                    <a:srgbClr val="F9F9F9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屏東縣信義國小學</a:t>
              </a:r>
            </a:p>
            <a:p>
              <a:pPr algn="ctr">
                <a:lnSpc>
                  <a:spcPts val="17285"/>
                </a:lnSpc>
              </a:pPr>
              <a:r>
                <a:rPr lang="en-US" sz="11009" spc="-99">
                  <a:solidFill>
                    <a:srgbClr val="F9F9F9"/>
                  </a:solidFill>
                  <a:latin typeface="王漢宗特黑體"/>
                  <a:ea typeface="王漢宗特黑體"/>
                  <a:cs typeface="王漢宗特黑體"/>
                  <a:sym typeface="王漢宗特黑體"/>
                </a:rPr>
                <a:t>114學年度親師座談會</a:t>
              </a:r>
            </a:p>
          </p:txBody>
        </p:sp>
      </p:grpSp>
      <p:sp>
        <p:nvSpPr>
          <p:cNvPr name="TextBox 85" id="85"/>
          <p:cNvSpPr txBox="true"/>
          <p:nvPr/>
        </p:nvSpPr>
        <p:spPr>
          <a:xfrm rot="0">
            <a:off x="4062747" y="6958811"/>
            <a:ext cx="9361421" cy="2182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18"/>
              </a:lnSpc>
            </a:pPr>
            <a:r>
              <a:rPr lang="en-US" sz="594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114年9月○日於 </a:t>
            </a:r>
          </a:p>
          <a:p>
            <a:pPr algn="ctr">
              <a:lnSpc>
                <a:spcPts val="8318"/>
              </a:lnSpc>
            </a:pPr>
            <a:r>
              <a:rPr lang="en-US" sz="594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信義國小○年○班教室</a:t>
            </a:r>
          </a:p>
        </p:txBody>
      </p:sp>
      <p:sp>
        <p:nvSpPr>
          <p:cNvPr name="Freeform 86" id="86"/>
          <p:cNvSpPr/>
          <p:nvPr/>
        </p:nvSpPr>
        <p:spPr>
          <a:xfrm flipH="false" flipV="false" rot="0">
            <a:off x="-263165" y="7196936"/>
            <a:ext cx="2921972" cy="3302946"/>
          </a:xfrm>
          <a:custGeom>
            <a:avLst/>
            <a:gdLst/>
            <a:ahLst/>
            <a:cxnLst/>
            <a:rect r="r" b="b" t="t" l="l"/>
            <a:pathLst>
              <a:path h="3302946" w="2921972">
                <a:moveTo>
                  <a:pt x="0" y="0"/>
                </a:moveTo>
                <a:lnTo>
                  <a:pt x="2921972" y="0"/>
                </a:lnTo>
                <a:lnTo>
                  <a:pt x="2921972" y="3302947"/>
                </a:lnTo>
                <a:lnTo>
                  <a:pt x="0" y="33029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7" id="87"/>
          <p:cNvSpPr/>
          <p:nvPr/>
        </p:nvSpPr>
        <p:spPr>
          <a:xfrm flipH="false" flipV="false" rot="0">
            <a:off x="15460245" y="7059011"/>
            <a:ext cx="2736909" cy="3227989"/>
          </a:xfrm>
          <a:custGeom>
            <a:avLst/>
            <a:gdLst/>
            <a:ahLst/>
            <a:cxnLst/>
            <a:rect r="r" b="b" t="t" l="l"/>
            <a:pathLst>
              <a:path h="3227989" w="2736909">
                <a:moveTo>
                  <a:pt x="0" y="0"/>
                </a:moveTo>
                <a:lnTo>
                  <a:pt x="2736908" y="0"/>
                </a:lnTo>
                <a:lnTo>
                  <a:pt x="2736908" y="3227989"/>
                </a:lnTo>
                <a:lnTo>
                  <a:pt x="0" y="32279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8462" t="-4243" r="-21036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2027098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1" y="0"/>
                </a:lnTo>
                <a:lnTo>
                  <a:pt x="1978341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3870606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77987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77987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77987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77987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77987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77987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77987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77987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77987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77987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77987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77987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77987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77987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6070120" y="0"/>
            <a:ext cx="5850068" cy="1669929"/>
          </a:xfrm>
          <a:custGeom>
            <a:avLst/>
            <a:gdLst/>
            <a:ahLst/>
            <a:cxnLst/>
            <a:rect r="r" b="b" t="t" l="l"/>
            <a:pathLst>
              <a:path h="1669929" w="5850068">
                <a:moveTo>
                  <a:pt x="0" y="0"/>
                </a:moveTo>
                <a:lnTo>
                  <a:pt x="5850069" y="0"/>
                </a:lnTo>
                <a:lnTo>
                  <a:pt x="5850069" y="1669929"/>
                </a:lnTo>
                <a:lnTo>
                  <a:pt x="0" y="16699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-3464674">
            <a:off x="132382" y="8349770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9880939">
            <a:off x="600209" y="227848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9880939">
            <a:off x="14185093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817037" y="2857533"/>
            <a:ext cx="5534964" cy="4151223"/>
          </a:xfrm>
          <a:custGeom>
            <a:avLst/>
            <a:gdLst/>
            <a:ahLst/>
            <a:cxnLst/>
            <a:rect r="r" b="b" t="t" l="l"/>
            <a:pathLst>
              <a:path h="4151223" w="5534964">
                <a:moveTo>
                  <a:pt x="0" y="0"/>
                </a:moveTo>
                <a:lnTo>
                  <a:pt x="5534964" y="0"/>
                </a:lnTo>
                <a:lnTo>
                  <a:pt x="5534964" y="4151223"/>
                </a:lnTo>
                <a:lnTo>
                  <a:pt x="0" y="415122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3154770" y="5721677"/>
            <a:ext cx="6757699" cy="3954069"/>
          </a:xfrm>
          <a:custGeom>
            <a:avLst/>
            <a:gdLst/>
            <a:ahLst/>
            <a:cxnLst/>
            <a:rect r="r" b="b" t="t" l="l"/>
            <a:pathLst>
              <a:path h="3954069" w="6757699">
                <a:moveTo>
                  <a:pt x="0" y="0"/>
                </a:moveTo>
                <a:lnTo>
                  <a:pt x="6757700" y="0"/>
                </a:lnTo>
                <a:lnTo>
                  <a:pt x="6757700" y="3954069"/>
                </a:lnTo>
                <a:lnTo>
                  <a:pt x="0" y="395406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26291" t="-44932" r="0" b="-16945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0">
            <a:off x="10235660" y="3240760"/>
            <a:ext cx="7704050" cy="5136034"/>
          </a:xfrm>
          <a:custGeom>
            <a:avLst/>
            <a:gdLst/>
            <a:ahLst/>
            <a:cxnLst/>
            <a:rect r="r" b="b" t="t" l="l"/>
            <a:pathLst>
              <a:path h="5136034" w="7704050">
                <a:moveTo>
                  <a:pt x="0" y="0"/>
                </a:moveTo>
                <a:lnTo>
                  <a:pt x="7704051" y="0"/>
                </a:lnTo>
                <a:lnTo>
                  <a:pt x="7704051" y="5136033"/>
                </a:lnTo>
                <a:lnTo>
                  <a:pt x="0" y="513603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7" id="87"/>
          <p:cNvSpPr/>
          <p:nvPr/>
        </p:nvSpPr>
        <p:spPr>
          <a:xfrm flipH="false" flipV="false" rot="0">
            <a:off x="12474876" y="129677"/>
            <a:ext cx="4671717" cy="1537774"/>
          </a:xfrm>
          <a:custGeom>
            <a:avLst/>
            <a:gdLst/>
            <a:ahLst/>
            <a:cxnLst/>
            <a:rect r="r" b="b" t="t" l="l"/>
            <a:pathLst>
              <a:path h="1537774" w="4671717">
                <a:moveTo>
                  <a:pt x="0" y="0"/>
                </a:moveTo>
                <a:lnTo>
                  <a:pt x="4671717" y="0"/>
                </a:lnTo>
                <a:lnTo>
                  <a:pt x="4671717" y="1537773"/>
                </a:lnTo>
                <a:lnTo>
                  <a:pt x="0" y="15377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8" id="88"/>
          <p:cNvSpPr txBox="true"/>
          <p:nvPr/>
        </p:nvSpPr>
        <p:spPr>
          <a:xfrm rot="0">
            <a:off x="4533181" y="341733"/>
            <a:ext cx="8538865" cy="1364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68"/>
              </a:lnSpc>
            </a:pPr>
            <a:r>
              <a:rPr lang="en-US" b="true" sz="8925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8925">
                <a:solidFill>
                  <a:srgbClr val="E1A6E8"/>
                </a:solidFill>
                <a:latin typeface="Gaegu Bold"/>
                <a:ea typeface="Gaegu Bold"/>
                <a:cs typeface="Gaegu Bold"/>
                <a:sym typeface="Gaegu Bold"/>
              </a:rPr>
              <a:t>教務處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2160981" y="1696617"/>
            <a:ext cx="15417138" cy="1205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77"/>
              </a:lnSpc>
            </a:pPr>
            <a:r>
              <a:rPr lang="en-US" b="true" sz="7893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美感律動~體操、舞蹈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2743982" y="31801"/>
            <a:ext cx="4133504" cy="1438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sz="7500">
                <a:solidFill>
                  <a:srgbClr val="7191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校訂課程</a:t>
            </a:r>
          </a:p>
        </p:txBody>
      </p:sp>
    </p:spTree>
  </p:cSld>
  <p:clrMapOvr>
    <a:masterClrMapping/>
  </p:clrMapOvr>
  <p:transition spd="fast">
    <p:fade/>
  </p:transition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7123942" y="4027857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694149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694149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694149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694149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694149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694149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694149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694149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694149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694149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694149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694149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694149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694149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9880939">
            <a:off x="600209" y="227848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9880939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-3464674">
            <a:off x="67989" y="8679343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5865921" y="64952"/>
            <a:ext cx="5850068" cy="1669929"/>
          </a:xfrm>
          <a:custGeom>
            <a:avLst/>
            <a:gdLst/>
            <a:ahLst/>
            <a:cxnLst/>
            <a:rect r="r" b="b" t="t" l="l"/>
            <a:pathLst>
              <a:path h="1669929" w="5850068">
                <a:moveTo>
                  <a:pt x="0" y="0"/>
                </a:moveTo>
                <a:lnTo>
                  <a:pt x="5850068" y="0"/>
                </a:lnTo>
                <a:lnTo>
                  <a:pt x="5850068" y="1669929"/>
                </a:lnTo>
                <a:lnTo>
                  <a:pt x="0" y="16699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12217880" y="64952"/>
            <a:ext cx="5554518" cy="1826048"/>
          </a:xfrm>
          <a:custGeom>
            <a:avLst/>
            <a:gdLst/>
            <a:ahLst/>
            <a:cxnLst/>
            <a:rect r="r" b="b" t="t" l="l"/>
            <a:pathLst>
              <a:path h="1826048" w="5554518">
                <a:moveTo>
                  <a:pt x="0" y="0"/>
                </a:moveTo>
                <a:lnTo>
                  <a:pt x="5554518" y="0"/>
                </a:lnTo>
                <a:lnTo>
                  <a:pt x="5554518" y="1826048"/>
                </a:lnTo>
                <a:lnTo>
                  <a:pt x="0" y="18260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423947" y="2284132"/>
            <a:ext cx="6524730" cy="3888931"/>
          </a:xfrm>
          <a:custGeom>
            <a:avLst/>
            <a:gdLst/>
            <a:ahLst/>
            <a:cxnLst/>
            <a:rect r="r" b="b" t="t" l="l"/>
            <a:pathLst>
              <a:path h="3888931" w="6524730">
                <a:moveTo>
                  <a:pt x="0" y="0"/>
                </a:moveTo>
                <a:lnTo>
                  <a:pt x="6524730" y="0"/>
                </a:lnTo>
                <a:lnTo>
                  <a:pt x="6524730" y="3888931"/>
                </a:lnTo>
                <a:lnTo>
                  <a:pt x="0" y="388893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-25861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0">
            <a:off x="1444512" y="6354038"/>
            <a:ext cx="5394079" cy="3467767"/>
          </a:xfrm>
          <a:custGeom>
            <a:avLst/>
            <a:gdLst/>
            <a:ahLst/>
            <a:cxnLst/>
            <a:rect r="r" b="b" t="t" l="l"/>
            <a:pathLst>
              <a:path h="3467767" w="5394079">
                <a:moveTo>
                  <a:pt x="0" y="0"/>
                </a:moveTo>
                <a:lnTo>
                  <a:pt x="5394078" y="0"/>
                </a:lnTo>
                <a:lnTo>
                  <a:pt x="5394078" y="3467767"/>
                </a:lnTo>
                <a:lnTo>
                  <a:pt x="0" y="346776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2385" t="-24487" r="-10307" b="-18648"/>
            </a:stretch>
          </a:blipFill>
        </p:spPr>
      </p:sp>
      <p:sp>
        <p:nvSpPr>
          <p:cNvPr name="Freeform 87" id="87"/>
          <p:cNvSpPr/>
          <p:nvPr/>
        </p:nvSpPr>
        <p:spPr>
          <a:xfrm flipH="false" flipV="false" rot="0">
            <a:off x="7622134" y="2379137"/>
            <a:ext cx="5155036" cy="3698921"/>
          </a:xfrm>
          <a:custGeom>
            <a:avLst/>
            <a:gdLst/>
            <a:ahLst/>
            <a:cxnLst/>
            <a:rect r="r" b="b" t="t" l="l"/>
            <a:pathLst>
              <a:path h="3698921" w="5155036">
                <a:moveTo>
                  <a:pt x="0" y="0"/>
                </a:moveTo>
                <a:lnTo>
                  <a:pt x="5155036" y="0"/>
                </a:lnTo>
                <a:lnTo>
                  <a:pt x="5155036" y="3698920"/>
                </a:lnTo>
                <a:lnTo>
                  <a:pt x="0" y="369892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-2274" r="0" b="-2274"/>
            </a:stretch>
          </a:blipFill>
        </p:spPr>
      </p:sp>
      <p:sp>
        <p:nvSpPr>
          <p:cNvPr name="Freeform 88" id="88"/>
          <p:cNvSpPr/>
          <p:nvPr/>
        </p:nvSpPr>
        <p:spPr>
          <a:xfrm flipH="false" flipV="false" rot="0">
            <a:off x="13070103" y="2309305"/>
            <a:ext cx="4993019" cy="3654799"/>
          </a:xfrm>
          <a:custGeom>
            <a:avLst/>
            <a:gdLst/>
            <a:ahLst/>
            <a:cxnLst/>
            <a:rect r="r" b="b" t="t" l="l"/>
            <a:pathLst>
              <a:path h="3654799" w="4993019">
                <a:moveTo>
                  <a:pt x="0" y="0"/>
                </a:moveTo>
                <a:lnTo>
                  <a:pt x="4993020" y="0"/>
                </a:lnTo>
                <a:lnTo>
                  <a:pt x="4993020" y="3654800"/>
                </a:lnTo>
                <a:lnTo>
                  <a:pt x="0" y="365480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36245" t="-39630" r="0" b="0"/>
            </a:stretch>
          </a:blipFill>
        </p:spPr>
      </p:sp>
      <p:sp>
        <p:nvSpPr>
          <p:cNvPr name="Freeform 89" id="89"/>
          <p:cNvSpPr/>
          <p:nvPr/>
        </p:nvSpPr>
        <p:spPr>
          <a:xfrm flipH="false" flipV="false" rot="0">
            <a:off x="8756530" y="6173063"/>
            <a:ext cx="6027871" cy="3874008"/>
          </a:xfrm>
          <a:custGeom>
            <a:avLst/>
            <a:gdLst/>
            <a:ahLst/>
            <a:cxnLst/>
            <a:rect r="r" b="b" t="t" l="l"/>
            <a:pathLst>
              <a:path h="3874008" w="6027871">
                <a:moveTo>
                  <a:pt x="0" y="0"/>
                </a:moveTo>
                <a:lnTo>
                  <a:pt x="6027871" y="0"/>
                </a:lnTo>
                <a:lnTo>
                  <a:pt x="6027871" y="3874008"/>
                </a:lnTo>
                <a:lnTo>
                  <a:pt x="0" y="387400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-16724"/>
            </a:stretch>
          </a:blipFill>
        </p:spPr>
      </p:sp>
      <p:sp>
        <p:nvSpPr>
          <p:cNvPr name="TextBox 90" id="90"/>
          <p:cNvSpPr txBox="true"/>
          <p:nvPr/>
        </p:nvSpPr>
        <p:spPr>
          <a:xfrm rot="0">
            <a:off x="12777170" y="435239"/>
            <a:ext cx="4435937" cy="1142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91"/>
              </a:lnSpc>
            </a:pPr>
            <a:r>
              <a:rPr lang="en-US" b="true" sz="7491">
                <a:solidFill>
                  <a:srgbClr val="7191FF"/>
                </a:solidFill>
                <a:latin typeface="Gaegu Bold"/>
                <a:ea typeface="Gaegu Bold"/>
                <a:cs typeface="Gaegu Bold"/>
                <a:sym typeface="Gaegu Bold"/>
              </a:rPr>
              <a:t>雙語教學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4533181" y="359459"/>
            <a:ext cx="7772695" cy="1242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b="true" sz="8124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8124">
                <a:solidFill>
                  <a:srgbClr val="E1A6E8"/>
                </a:solidFill>
                <a:latin typeface="Gaegu Bold"/>
                <a:ea typeface="Gaegu Bold"/>
                <a:cs typeface="Gaegu Bold"/>
                <a:sym typeface="Gaegu Bold"/>
              </a:rPr>
              <a:t>教務處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2419175" y="1381222"/>
            <a:ext cx="3842349" cy="726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95"/>
              </a:lnSpc>
            </a:pPr>
            <a:r>
              <a:rPr lang="en-US" sz="489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雙語體育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15291759" y="7275946"/>
            <a:ext cx="2723211" cy="726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95"/>
              </a:lnSpc>
            </a:pPr>
            <a:r>
              <a:rPr lang="en-US" sz="489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雙語健康</a:t>
            </a:r>
          </a:p>
        </p:txBody>
      </p:sp>
    </p:spTree>
  </p:cSld>
  <p:clrMapOvr>
    <a:masterClrMapping/>
  </p:clrMapOvr>
  <p:transition spd="fast">
    <p:fade/>
  </p:transition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789399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789399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789399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789399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789399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789399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789399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789399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789399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789399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789399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789399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789399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789399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6070120" y="-32653"/>
            <a:ext cx="5955777" cy="1700104"/>
          </a:xfrm>
          <a:custGeom>
            <a:avLst/>
            <a:gdLst/>
            <a:ahLst/>
            <a:cxnLst/>
            <a:rect r="r" b="b" t="t" l="l"/>
            <a:pathLst>
              <a:path h="1700104" w="5955777">
                <a:moveTo>
                  <a:pt x="0" y="0"/>
                </a:moveTo>
                <a:lnTo>
                  <a:pt x="5955778" y="0"/>
                </a:lnTo>
                <a:lnTo>
                  <a:pt x="5955778" y="1700103"/>
                </a:lnTo>
                <a:lnTo>
                  <a:pt x="0" y="17001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9880939">
            <a:off x="600209" y="227848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9880939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-3464674">
            <a:off x="67989" y="8774593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12217880" y="129677"/>
            <a:ext cx="5554518" cy="1826048"/>
          </a:xfrm>
          <a:custGeom>
            <a:avLst/>
            <a:gdLst/>
            <a:ahLst/>
            <a:cxnLst/>
            <a:rect r="r" b="b" t="t" l="l"/>
            <a:pathLst>
              <a:path h="1826048" w="5554518">
                <a:moveTo>
                  <a:pt x="0" y="0"/>
                </a:moveTo>
                <a:lnTo>
                  <a:pt x="5554518" y="0"/>
                </a:lnTo>
                <a:lnTo>
                  <a:pt x="5554518" y="1826048"/>
                </a:lnTo>
                <a:lnTo>
                  <a:pt x="0" y="18260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110530" y="1829306"/>
            <a:ext cx="7104042" cy="5329234"/>
          </a:xfrm>
          <a:custGeom>
            <a:avLst/>
            <a:gdLst/>
            <a:ahLst/>
            <a:cxnLst/>
            <a:rect r="r" b="b" t="t" l="l"/>
            <a:pathLst>
              <a:path h="5329234" w="7104042">
                <a:moveTo>
                  <a:pt x="0" y="0"/>
                </a:moveTo>
                <a:lnTo>
                  <a:pt x="7104042" y="0"/>
                </a:lnTo>
                <a:lnTo>
                  <a:pt x="7104042" y="5329234"/>
                </a:lnTo>
                <a:lnTo>
                  <a:pt x="0" y="53292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0">
            <a:off x="8974068" y="2827800"/>
            <a:ext cx="9110531" cy="5689454"/>
          </a:xfrm>
          <a:custGeom>
            <a:avLst/>
            <a:gdLst/>
            <a:ahLst/>
            <a:cxnLst/>
            <a:rect r="r" b="b" t="t" l="l"/>
            <a:pathLst>
              <a:path h="5689454" w="9110531">
                <a:moveTo>
                  <a:pt x="0" y="0"/>
                </a:moveTo>
                <a:lnTo>
                  <a:pt x="9110530" y="0"/>
                </a:lnTo>
                <a:lnTo>
                  <a:pt x="9110530" y="5689454"/>
                </a:lnTo>
                <a:lnTo>
                  <a:pt x="0" y="568945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-13602" r="0" b="-6522"/>
            </a:stretch>
          </a:blipFill>
        </p:spPr>
      </p:sp>
      <p:sp>
        <p:nvSpPr>
          <p:cNvPr name="Freeform 87" id="87"/>
          <p:cNvSpPr/>
          <p:nvPr/>
        </p:nvSpPr>
        <p:spPr>
          <a:xfrm flipH="false" flipV="false" rot="0">
            <a:off x="4068769" y="5231536"/>
            <a:ext cx="6291606" cy="4719769"/>
          </a:xfrm>
          <a:custGeom>
            <a:avLst/>
            <a:gdLst/>
            <a:ahLst/>
            <a:cxnLst/>
            <a:rect r="r" b="b" t="t" l="l"/>
            <a:pathLst>
              <a:path h="4719769" w="6291606">
                <a:moveTo>
                  <a:pt x="0" y="0"/>
                </a:moveTo>
                <a:lnTo>
                  <a:pt x="6291606" y="0"/>
                </a:lnTo>
                <a:lnTo>
                  <a:pt x="6291606" y="4719769"/>
                </a:lnTo>
                <a:lnTo>
                  <a:pt x="0" y="471976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88" id="88"/>
          <p:cNvSpPr txBox="true"/>
          <p:nvPr/>
        </p:nvSpPr>
        <p:spPr>
          <a:xfrm rot="0">
            <a:off x="4470507" y="341832"/>
            <a:ext cx="8174335" cy="1316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02"/>
              </a:lnSpc>
            </a:pPr>
            <a:r>
              <a:rPr lang="en-US" b="true" sz="8544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8544">
                <a:solidFill>
                  <a:srgbClr val="E1A6E8"/>
                </a:solidFill>
                <a:latin typeface="Gaegu Bold"/>
                <a:ea typeface="Gaegu Bold"/>
                <a:cs typeface="Gaegu Bold"/>
                <a:sym typeface="Gaegu Bold"/>
              </a:rPr>
              <a:t>教務處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2366055" y="471126"/>
            <a:ext cx="5366264" cy="1143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4"/>
              </a:lnSpc>
            </a:pPr>
            <a:r>
              <a:rPr lang="en-US" b="true" sz="7504">
                <a:solidFill>
                  <a:srgbClr val="7191FF"/>
                </a:solidFill>
                <a:latin typeface="Gaegu Bold"/>
                <a:ea typeface="Gaegu Bold"/>
                <a:cs typeface="Gaegu Bold"/>
                <a:sym typeface="Gaegu Bold"/>
              </a:rPr>
              <a:t>藝術成果</a:t>
            </a:r>
          </a:p>
        </p:txBody>
      </p:sp>
    </p:spTree>
  </p:cSld>
  <p:clrMapOvr>
    <a:masterClrMapping/>
  </p:clrMapOvr>
  <p:transition spd="fast">
    <p:fade/>
  </p:transition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789399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789399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789399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789399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789399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789399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789399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789399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789399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789399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789399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789399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789399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789399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6070120" y="-32653"/>
            <a:ext cx="5955777" cy="1700104"/>
          </a:xfrm>
          <a:custGeom>
            <a:avLst/>
            <a:gdLst/>
            <a:ahLst/>
            <a:cxnLst/>
            <a:rect r="r" b="b" t="t" l="l"/>
            <a:pathLst>
              <a:path h="1700104" w="5955777">
                <a:moveTo>
                  <a:pt x="0" y="0"/>
                </a:moveTo>
                <a:lnTo>
                  <a:pt x="5955778" y="0"/>
                </a:lnTo>
                <a:lnTo>
                  <a:pt x="5955778" y="1700103"/>
                </a:lnTo>
                <a:lnTo>
                  <a:pt x="0" y="170010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9880939">
            <a:off x="600209" y="227848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9880939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-3464674">
            <a:off x="67989" y="8774593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1789648" y="4698529"/>
            <a:ext cx="6768025" cy="5305287"/>
          </a:xfrm>
          <a:custGeom>
            <a:avLst/>
            <a:gdLst/>
            <a:ahLst/>
            <a:cxnLst/>
            <a:rect r="r" b="b" t="t" l="l"/>
            <a:pathLst>
              <a:path h="5305287" w="6768025">
                <a:moveTo>
                  <a:pt x="0" y="0"/>
                </a:moveTo>
                <a:lnTo>
                  <a:pt x="6768026" y="0"/>
                </a:lnTo>
                <a:lnTo>
                  <a:pt x="6768026" y="5305286"/>
                </a:lnTo>
                <a:lnTo>
                  <a:pt x="0" y="53052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11308" t="0" r="-7471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9667454" y="4774729"/>
            <a:ext cx="6800885" cy="5108596"/>
          </a:xfrm>
          <a:custGeom>
            <a:avLst/>
            <a:gdLst/>
            <a:ahLst/>
            <a:cxnLst/>
            <a:rect r="r" b="b" t="t" l="l"/>
            <a:pathLst>
              <a:path h="5108596" w="6800885">
                <a:moveTo>
                  <a:pt x="0" y="0"/>
                </a:moveTo>
                <a:lnTo>
                  <a:pt x="6800885" y="0"/>
                </a:lnTo>
                <a:lnTo>
                  <a:pt x="6800885" y="5108596"/>
                </a:lnTo>
                <a:lnTo>
                  <a:pt x="0" y="510859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0">
            <a:off x="12217880" y="129677"/>
            <a:ext cx="5554518" cy="1826048"/>
          </a:xfrm>
          <a:custGeom>
            <a:avLst/>
            <a:gdLst/>
            <a:ahLst/>
            <a:cxnLst/>
            <a:rect r="r" b="b" t="t" l="l"/>
            <a:pathLst>
              <a:path h="1826048" w="5554518">
                <a:moveTo>
                  <a:pt x="0" y="0"/>
                </a:moveTo>
                <a:lnTo>
                  <a:pt x="5554518" y="0"/>
                </a:lnTo>
                <a:lnTo>
                  <a:pt x="5554518" y="1826048"/>
                </a:lnTo>
                <a:lnTo>
                  <a:pt x="0" y="182604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7" id="87"/>
          <p:cNvSpPr txBox="true"/>
          <p:nvPr/>
        </p:nvSpPr>
        <p:spPr>
          <a:xfrm rot="0">
            <a:off x="4470507" y="341832"/>
            <a:ext cx="8174335" cy="1316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02"/>
              </a:lnSpc>
            </a:pPr>
            <a:r>
              <a:rPr lang="en-US" b="true" sz="8544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8544">
                <a:solidFill>
                  <a:srgbClr val="E1A6E8"/>
                </a:solidFill>
                <a:latin typeface="Gaegu Bold"/>
                <a:ea typeface="Gaegu Bold"/>
                <a:cs typeface="Gaegu Bold"/>
                <a:sym typeface="Gaegu Bold"/>
              </a:rPr>
              <a:t>教務處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2312007" y="514777"/>
            <a:ext cx="5366264" cy="11431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4"/>
              </a:lnSpc>
            </a:pPr>
            <a:r>
              <a:rPr lang="en-US" b="true" sz="7504">
                <a:solidFill>
                  <a:srgbClr val="7191FF"/>
                </a:solidFill>
                <a:latin typeface="Gaegu Bold"/>
                <a:ea typeface="Gaegu Bold"/>
                <a:cs typeface="Gaegu Bold"/>
                <a:sym typeface="Gaegu Bold"/>
              </a:rPr>
              <a:t>舞蹈藝才班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2102672" y="1676975"/>
            <a:ext cx="13638437" cy="9763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18"/>
              </a:lnSpc>
            </a:pPr>
            <a:r>
              <a:rPr lang="en-US" sz="6478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1.國小3~6年級學童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459301" y="2867518"/>
            <a:ext cx="15069196" cy="1764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18"/>
              </a:lnSpc>
            </a:pPr>
            <a:r>
              <a:rPr lang="en-US" sz="6478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2.113學年度全國學生舞蹈比賽現代舞特優、民俗舞優等</a:t>
            </a:r>
          </a:p>
        </p:txBody>
      </p:sp>
    </p:spTree>
  </p:cSld>
  <p:clrMapOvr>
    <a:masterClrMapping/>
  </p:clrMapOvr>
  <p:transition spd="fast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7123942" y="4027857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694149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694149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694149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694149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694149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694149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694149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694149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694149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694149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694149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694149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694149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694149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9880939">
            <a:off x="600209" y="227848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9880939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-3464674">
            <a:off x="67989" y="8679343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5865921" y="64952"/>
            <a:ext cx="5850068" cy="1669929"/>
          </a:xfrm>
          <a:custGeom>
            <a:avLst/>
            <a:gdLst/>
            <a:ahLst/>
            <a:cxnLst/>
            <a:rect r="r" b="b" t="t" l="l"/>
            <a:pathLst>
              <a:path h="1669929" w="5850068">
                <a:moveTo>
                  <a:pt x="0" y="0"/>
                </a:moveTo>
                <a:lnTo>
                  <a:pt x="5850068" y="0"/>
                </a:lnTo>
                <a:lnTo>
                  <a:pt x="5850068" y="1669929"/>
                </a:lnTo>
                <a:lnTo>
                  <a:pt x="0" y="16699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12567823" y="223814"/>
            <a:ext cx="4510459" cy="1482813"/>
          </a:xfrm>
          <a:custGeom>
            <a:avLst/>
            <a:gdLst/>
            <a:ahLst/>
            <a:cxnLst/>
            <a:rect r="r" b="b" t="t" l="l"/>
            <a:pathLst>
              <a:path h="1482813" w="4510459">
                <a:moveTo>
                  <a:pt x="0" y="0"/>
                </a:moveTo>
                <a:lnTo>
                  <a:pt x="4510459" y="0"/>
                </a:lnTo>
                <a:lnTo>
                  <a:pt x="4510459" y="1482814"/>
                </a:lnTo>
                <a:lnTo>
                  <a:pt x="0" y="14828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9755633" y="4189511"/>
            <a:ext cx="7608999" cy="5055290"/>
          </a:xfrm>
          <a:custGeom>
            <a:avLst/>
            <a:gdLst/>
            <a:ahLst/>
            <a:cxnLst/>
            <a:rect r="r" b="b" t="t" l="l"/>
            <a:pathLst>
              <a:path h="5055290" w="7608999">
                <a:moveTo>
                  <a:pt x="0" y="0"/>
                </a:moveTo>
                <a:lnTo>
                  <a:pt x="7608999" y="0"/>
                </a:lnTo>
                <a:lnTo>
                  <a:pt x="7608999" y="5055289"/>
                </a:lnTo>
                <a:lnTo>
                  <a:pt x="0" y="50552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-12912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0">
            <a:off x="1067169" y="4269685"/>
            <a:ext cx="8244261" cy="4975115"/>
          </a:xfrm>
          <a:custGeom>
            <a:avLst/>
            <a:gdLst/>
            <a:ahLst/>
            <a:cxnLst/>
            <a:rect r="r" b="b" t="t" l="l"/>
            <a:pathLst>
              <a:path h="4975115" w="8244261">
                <a:moveTo>
                  <a:pt x="0" y="0"/>
                </a:moveTo>
                <a:lnTo>
                  <a:pt x="8244261" y="0"/>
                </a:lnTo>
                <a:lnTo>
                  <a:pt x="8244261" y="4975115"/>
                </a:lnTo>
                <a:lnTo>
                  <a:pt x="0" y="497511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2926" t="-14862" r="-20252" b="0"/>
            </a:stretch>
          </a:blipFill>
        </p:spPr>
      </p:sp>
      <p:sp>
        <p:nvSpPr>
          <p:cNvPr name="TextBox 87" id="87"/>
          <p:cNvSpPr txBox="true"/>
          <p:nvPr/>
        </p:nvSpPr>
        <p:spPr>
          <a:xfrm rot="0">
            <a:off x="12567823" y="457247"/>
            <a:ext cx="4482130" cy="11450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66"/>
              </a:lnSpc>
            </a:pPr>
            <a:r>
              <a:rPr lang="en-US" b="true" sz="7569">
                <a:solidFill>
                  <a:srgbClr val="7191FF"/>
                </a:solidFill>
                <a:latin typeface="Gaegu Bold"/>
                <a:ea typeface="Gaegu Bold"/>
                <a:cs typeface="Gaegu Bold"/>
                <a:sym typeface="Gaegu Bold"/>
              </a:rPr>
              <a:t>榮譽榜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4533181" y="359459"/>
            <a:ext cx="7772695" cy="1242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b="true" sz="8124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8124">
                <a:solidFill>
                  <a:srgbClr val="E1A6E8"/>
                </a:solidFill>
                <a:latin typeface="Gaegu Bold"/>
                <a:ea typeface="Gaegu Bold"/>
                <a:cs typeface="Gaegu Bold"/>
                <a:sym typeface="Gaegu Bold"/>
              </a:rPr>
              <a:t>教務處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532969" y="2330340"/>
            <a:ext cx="13758790" cy="726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95"/>
              </a:lnSpc>
            </a:pPr>
            <a:r>
              <a:rPr lang="en-US" sz="489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1.榮獲113學年英語歌謠比賽 國小A組 特優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554598" y="3095658"/>
            <a:ext cx="16402069" cy="726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95"/>
              </a:lnSpc>
            </a:pPr>
            <a:r>
              <a:rPr lang="en-US" sz="489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2.榮獲113學年英語讀者劇場 國小A組 優等</a:t>
            </a:r>
          </a:p>
        </p:txBody>
      </p:sp>
    </p:spTree>
  </p:cSld>
  <p:clrMapOvr>
    <a:masterClrMapping/>
  </p:clrMapOvr>
  <p:transition spd="fast">
    <p:fade/>
  </p:transition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43697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43697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43697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43697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43697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43697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43697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43697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43697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43697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43697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43697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5142253" y="217798"/>
            <a:ext cx="7844096" cy="2239133"/>
          </a:xfrm>
          <a:custGeom>
            <a:avLst/>
            <a:gdLst/>
            <a:ahLst/>
            <a:cxnLst/>
            <a:rect r="r" b="b" t="t" l="l"/>
            <a:pathLst>
              <a:path h="2239133" w="7844096">
                <a:moveTo>
                  <a:pt x="0" y="0"/>
                </a:moveTo>
                <a:lnTo>
                  <a:pt x="7844096" y="0"/>
                </a:lnTo>
                <a:lnTo>
                  <a:pt x="7844096" y="2239133"/>
                </a:lnTo>
                <a:lnTo>
                  <a:pt x="0" y="22391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110530" y="7016106"/>
            <a:ext cx="2921972" cy="3302946"/>
          </a:xfrm>
          <a:custGeom>
            <a:avLst/>
            <a:gdLst/>
            <a:ahLst/>
            <a:cxnLst/>
            <a:rect r="r" b="b" t="t" l="l"/>
            <a:pathLst>
              <a:path h="3302946" w="2921972">
                <a:moveTo>
                  <a:pt x="0" y="0"/>
                </a:moveTo>
                <a:lnTo>
                  <a:pt x="2921972" y="0"/>
                </a:lnTo>
                <a:lnTo>
                  <a:pt x="2921972" y="3302947"/>
                </a:lnTo>
                <a:lnTo>
                  <a:pt x="0" y="33029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15239925" y="6932900"/>
            <a:ext cx="3048075" cy="3227989"/>
          </a:xfrm>
          <a:custGeom>
            <a:avLst/>
            <a:gdLst/>
            <a:ahLst/>
            <a:cxnLst/>
            <a:rect r="r" b="b" t="t" l="l"/>
            <a:pathLst>
              <a:path h="3227989" w="3048075">
                <a:moveTo>
                  <a:pt x="0" y="0"/>
                </a:moveTo>
                <a:lnTo>
                  <a:pt x="3048075" y="0"/>
                </a:lnTo>
                <a:lnTo>
                  <a:pt x="3048075" y="3227989"/>
                </a:lnTo>
                <a:lnTo>
                  <a:pt x="0" y="32279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7598" t="-4243" r="-868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9880939">
            <a:off x="600209" y="2439934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8"/>
                </a:lnTo>
                <a:lnTo>
                  <a:pt x="0" y="8526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9880939">
            <a:off x="14094798" y="315848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86" id="86"/>
          <p:cNvSpPr txBox="true"/>
          <p:nvPr/>
        </p:nvSpPr>
        <p:spPr>
          <a:xfrm rot="0">
            <a:off x="4533181" y="974141"/>
            <a:ext cx="8714379" cy="1392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FFDE59"/>
                </a:solidFill>
                <a:latin typeface="Gaegu Bold"/>
                <a:ea typeface="Gaegu Bold"/>
                <a:cs typeface="Gaegu Bold"/>
                <a:sym typeface="Gaegu Bold"/>
              </a:rPr>
              <a:t> 學務處宣導事項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1931211" y="1695064"/>
            <a:ext cx="14832752" cy="6649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392"/>
              </a:lnSpc>
            </a:pPr>
            <a:r>
              <a:rPr lang="en-US" sz="5994">
                <a:solidFill>
                  <a:srgbClr val="FF914D"/>
                </a:solidFill>
                <a:latin typeface="Gaegu"/>
                <a:ea typeface="Gaegu"/>
                <a:cs typeface="Gaegu"/>
                <a:sym typeface="Gaegu"/>
              </a:rPr>
              <a:t>人員編制</a:t>
            </a:r>
            <a:r>
              <a:rPr lang="en-US" sz="5994">
                <a:solidFill>
                  <a:srgbClr val="FFE70E"/>
                </a:solidFill>
                <a:latin typeface="Gaegu"/>
                <a:ea typeface="Gaegu"/>
                <a:cs typeface="Gaegu"/>
                <a:sym typeface="Gaegu"/>
              </a:rPr>
              <a:t>   </a:t>
            </a:r>
          </a:p>
          <a:p>
            <a:pPr algn="l">
              <a:lnSpc>
                <a:spcPts val="7272"/>
              </a:lnSpc>
            </a:pPr>
            <a:r>
              <a:rPr lang="en-US" sz="5194">
                <a:solidFill>
                  <a:srgbClr val="FFE70E"/>
                </a:solidFill>
                <a:latin typeface="Gaegu"/>
                <a:ea typeface="Gaegu"/>
                <a:cs typeface="Gaegu"/>
                <a:sym typeface="Gaegu"/>
              </a:rPr>
              <a:t>  學務主任 陳長盛 綜理學務工作</a:t>
            </a:r>
          </a:p>
          <a:p>
            <a:pPr algn="l">
              <a:lnSpc>
                <a:spcPts val="7272"/>
              </a:lnSpc>
            </a:pPr>
            <a:r>
              <a:rPr lang="en-US" sz="5194">
                <a:solidFill>
                  <a:srgbClr val="FFE70E"/>
                </a:solidFill>
                <a:latin typeface="Gaegu"/>
                <a:ea typeface="Gaegu"/>
                <a:cs typeface="Gaegu"/>
                <a:sym typeface="Gaegu"/>
              </a:rPr>
              <a:t>  生教組長 潘育佳 交通安全 生活教育 性平 霸凌</a:t>
            </a:r>
          </a:p>
          <a:p>
            <a:pPr algn="l">
              <a:lnSpc>
                <a:spcPts val="7272"/>
              </a:lnSpc>
            </a:pPr>
            <a:r>
              <a:rPr lang="en-US" sz="5194">
                <a:solidFill>
                  <a:srgbClr val="FFE70E"/>
                </a:solidFill>
                <a:latin typeface="Gaegu"/>
                <a:ea typeface="Gaegu"/>
                <a:cs typeface="Gaegu"/>
                <a:sym typeface="Gaegu"/>
              </a:rPr>
              <a:t>  訓育組長 湯紹宇 課後社團 戶外教育</a:t>
            </a:r>
          </a:p>
          <a:p>
            <a:pPr algn="l">
              <a:lnSpc>
                <a:spcPts val="7272"/>
              </a:lnSpc>
            </a:pPr>
            <a:r>
              <a:rPr lang="en-US" sz="5194">
                <a:solidFill>
                  <a:srgbClr val="FFE70E"/>
                </a:solidFill>
                <a:latin typeface="Gaegu"/>
                <a:ea typeface="Gaegu"/>
                <a:cs typeface="Gaegu"/>
                <a:sym typeface="Gaegu"/>
              </a:rPr>
              <a:t>  體衛組長 鍾政凱 運動會 體育競賽 校隊</a:t>
            </a:r>
          </a:p>
          <a:p>
            <a:pPr algn="l">
              <a:lnSpc>
                <a:spcPts val="7272"/>
              </a:lnSpc>
            </a:pPr>
            <a:r>
              <a:rPr lang="en-US" sz="5194">
                <a:solidFill>
                  <a:srgbClr val="FFE70E"/>
                </a:solidFill>
                <a:latin typeface="Gaegu"/>
                <a:ea typeface="Gaegu"/>
                <a:cs typeface="Gaegu"/>
                <a:sym typeface="Gaegu"/>
              </a:rPr>
              <a:t>  護 理 師 方齡玉 健康檢查 健康促進</a:t>
            </a:r>
          </a:p>
          <a:p>
            <a:pPr algn="l">
              <a:lnSpc>
                <a:spcPts val="7272"/>
              </a:lnSpc>
            </a:pPr>
            <a:r>
              <a:rPr lang="en-US" sz="5194">
                <a:solidFill>
                  <a:srgbClr val="FFE70E"/>
                </a:solidFill>
                <a:latin typeface="Gaegu"/>
                <a:ea typeface="Gaegu"/>
                <a:cs typeface="Gaegu"/>
                <a:sym typeface="Gaegu"/>
              </a:rPr>
              <a:t>  約用人員 陳柏學 支援行政文書業務</a:t>
            </a:r>
          </a:p>
        </p:txBody>
      </p:sp>
    </p:spTree>
  </p:cSld>
  <p:clrMapOvr>
    <a:masterClrMapping/>
  </p:clrMapOvr>
  <p:transition spd="fast">
    <p:fade/>
  </p:transition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43697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43697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43697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43697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43697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43697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43697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43697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43697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43697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43697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43697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5142253" y="217798"/>
            <a:ext cx="7844096" cy="2239133"/>
          </a:xfrm>
          <a:custGeom>
            <a:avLst/>
            <a:gdLst/>
            <a:ahLst/>
            <a:cxnLst/>
            <a:rect r="r" b="b" t="t" l="l"/>
            <a:pathLst>
              <a:path h="2239133" w="7844096">
                <a:moveTo>
                  <a:pt x="0" y="0"/>
                </a:moveTo>
                <a:lnTo>
                  <a:pt x="7844096" y="0"/>
                </a:lnTo>
                <a:lnTo>
                  <a:pt x="7844096" y="2239133"/>
                </a:lnTo>
                <a:lnTo>
                  <a:pt x="0" y="22391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110530" y="7016106"/>
            <a:ext cx="2921972" cy="3302946"/>
          </a:xfrm>
          <a:custGeom>
            <a:avLst/>
            <a:gdLst/>
            <a:ahLst/>
            <a:cxnLst/>
            <a:rect r="r" b="b" t="t" l="l"/>
            <a:pathLst>
              <a:path h="3302946" w="2921972">
                <a:moveTo>
                  <a:pt x="0" y="0"/>
                </a:moveTo>
                <a:lnTo>
                  <a:pt x="2921972" y="0"/>
                </a:lnTo>
                <a:lnTo>
                  <a:pt x="2921972" y="3302947"/>
                </a:lnTo>
                <a:lnTo>
                  <a:pt x="0" y="33029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15239925" y="6932900"/>
            <a:ext cx="3048075" cy="3227989"/>
          </a:xfrm>
          <a:custGeom>
            <a:avLst/>
            <a:gdLst/>
            <a:ahLst/>
            <a:cxnLst/>
            <a:rect r="r" b="b" t="t" l="l"/>
            <a:pathLst>
              <a:path h="3227989" w="3048075">
                <a:moveTo>
                  <a:pt x="0" y="0"/>
                </a:moveTo>
                <a:lnTo>
                  <a:pt x="3048075" y="0"/>
                </a:lnTo>
                <a:lnTo>
                  <a:pt x="3048075" y="3227989"/>
                </a:lnTo>
                <a:lnTo>
                  <a:pt x="0" y="32279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7598" t="-4243" r="-868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9880939">
            <a:off x="600209" y="2439934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8"/>
                </a:lnTo>
                <a:lnTo>
                  <a:pt x="0" y="8526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9880939">
            <a:off x="14094798" y="315848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0">
            <a:off x="2057354" y="892349"/>
            <a:ext cx="2772642" cy="1621789"/>
          </a:xfrm>
          <a:custGeom>
            <a:avLst/>
            <a:gdLst/>
            <a:ahLst/>
            <a:cxnLst/>
            <a:rect r="r" b="b" t="t" l="l"/>
            <a:pathLst>
              <a:path h="1621789" w="2772642">
                <a:moveTo>
                  <a:pt x="0" y="0"/>
                </a:moveTo>
                <a:lnTo>
                  <a:pt x="2772643" y="0"/>
                </a:lnTo>
                <a:lnTo>
                  <a:pt x="2772643" y="1621789"/>
                </a:lnTo>
                <a:lnTo>
                  <a:pt x="0" y="162178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28139" t="0" r="-24284" b="0"/>
            </a:stretch>
          </a:blipFill>
        </p:spPr>
      </p:sp>
      <p:sp>
        <p:nvSpPr>
          <p:cNvPr name="TextBox 87" id="87"/>
          <p:cNvSpPr txBox="true"/>
          <p:nvPr/>
        </p:nvSpPr>
        <p:spPr>
          <a:xfrm rot="0">
            <a:off x="2330670" y="914679"/>
            <a:ext cx="2032095" cy="1368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E78462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業務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958505" y="2988687"/>
            <a:ext cx="14101724" cy="6017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560"/>
              </a:lnSpc>
            </a:pPr>
            <a:r>
              <a:rPr lang="en-US" sz="6829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9/15課後社團開始（～12/29該週）10/14 一、四年級健康檢查</a:t>
            </a:r>
          </a:p>
          <a:p>
            <a:pPr algn="l">
              <a:lnSpc>
                <a:spcPts val="9560"/>
              </a:lnSpc>
            </a:pPr>
            <a:r>
              <a:rPr lang="en-US" sz="6829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10/30 流感注射</a:t>
            </a:r>
          </a:p>
          <a:p>
            <a:pPr algn="l">
              <a:lnSpc>
                <a:spcPts val="9560"/>
              </a:lnSpc>
            </a:pPr>
            <a:r>
              <a:rPr lang="en-US" sz="6829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10/31 三年級游泳課開始</a:t>
            </a:r>
          </a:p>
          <a:p>
            <a:pPr algn="l">
              <a:lnSpc>
                <a:spcPts val="9560"/>
              </a:lnSpc>
            </a:pPr>
            <a:r>
              <a:rPr lang="en-US" sz="6829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12/13 校慶運動會（12/15補假）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4533181" y="974141"/>
            <a:ext cx="8714379" cy="1392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FFDE59"/>
                </a:solidFill>
                <a:latin typeface="Gaegu Bold"/>
                <a:ea typeface="Gaegu Bold"/>
                <a:cs typeface="Gaegu Bold"/>
                <a:sym typeface="Gaegu Bold"/>
              </a:rPr>
              <a:t> 學務處重要行事</a:t>
            </a:r>
          </a:p>
        </p:txBody>
      </p:sp>
    </p:spTree>
  </p:cSld>
  <p:clrMapOvr>
    <a:masterClrMapping/>
  </p:clrMapOvr>
  <p:transition spd="fast">
    <p:fade/>
  </p:transition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43697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43697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43697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43697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43697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43697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43697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43697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43697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43697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43697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43697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5142253" y="217798"/>
            <a:ext cx="7844096" cy="2239133"/>
          </a:xfrm>
          <a:custGeom>
            <a:avLst/>
            <a:gdLst/>
            <a:ahLst/>
            <a:cxnLst/>
            <a:rect r="r" b="b" t="t" l="l"/>
            <a:pathLst>
              <a:path h="2239133" w="7844096">
                <a:moveTo>
                  <a:pt x="0" y="0"/>
                </a:moveTo>
                <a:lnTo>
                  <a:pt x="7844096" y="0"/>
                </a:lnTo>
                <a:lnTo>
                  <a:pt x="7844096" y="2239133"/>
                </a:lnTo>
                <a:lnTo>
                  <a:pt x="0" y="22391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110530" y="7016106"/>
            <a:ext cx="2921972" cy="3302946"/>
          </a:xfrm>
          <a:custGeom>
            <a:avLst/>
            <a:gdLst/>
            <a:ahLst/>
            <a:cxnLst/>
            <a:rect r="r" b="b" t="t" l="l"/>
            <a:pathLst>
              <a:path h="3302946" w="2921972">
                <a:moveTo>
                  <a:pt x="0" y="0"/>
                </a:moveTo>
                <a:lnTo>
                  <a:pt x="2921972" y="0"/>
                </a:lnTo>
                <a:lnTo>
                  <a:pt x="2921972" y="3302947"/>
                </a:lnTo>
                <a:lnTo>
                  <a:pt x="0" y="33029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15239925" y="6932900"/>
            <a:ext cx="3048075" cy="3227989"/>
          </a:xfrm>
          <a:custGeom>
            <a:avLst/>
            <a:gdLst/>
            <a:ahLst/>
            <a:cxnLst/>
            <a:rect r="r" b="b" t="t" l="l"/>
            <a:pathLst>
              <a:path h="3227989" w="3048075">
                <a:moveTo>
                  <a:pt x="0" y="0"/>
                </a:moveTo>
                <a:lnTo>
                  <a:pt x="3048075" y="0"/>
                </a:lnTo>
                <a:lnTo>
                  <a:pt x="3048075" y="3227989"/>
                </a:lnTo>
                <a:lnTo>
                  <a:pt x="0" y="32279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7598" t="-4243" r="-868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9880939">
            <a:off x="600209" y="2439934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8"/>
                </a:lnTo>
                <a:lnTo>
                  <a:pt x="0" y="8526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9880939">
            <a:off x="14094798" y="315848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0">
            <a:off x="2057354" y="892349"/>
            <a:ext cx="2772642" cy="1621789"/>
          </a:xfrm>
          <a:custGeom>
            <a:avLst/>
            <a:gdLst/>
            <a:ahLst/>
            <a:cxnLst/>
            <a:rect r="r" b="b" t="t" l="l"/>
            <a:pathLst>
              <a:path h="1621789" w="2772642">
                <a:moveTo>
                  <a:pt x="0" y="0"/>
                </a:moveTo>
                <a:lnTo>
                  <a:pt x="2772643" y="0"/>
                </a:lnTo>
                <a:lnTo>
                  <a:pt x="2772643" y="1621789"/>
                </a:lnTo>
                <a:lnTo>
                  <a:pt x="0" y="162178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28139" t="0" r="-24284" b="0"/>
            </a:stretch>
          </a:blipFill>
        </p:spPr>
      </p:sp>
      <p:sp>
        <p:nvSpPr>
          <p:cNvPr name="TextBox 87" id="87"/>
          <p:cNvSpPr txBox="true"/>
          <p:nvPr/>
        </p:nvSpPr>
        <p:spPr>
          <a:xfrm rot="0">
            <a:off x="2330670" y="914679"/>
            <a:ext cx="2032095" cy="1368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E78462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業務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2529794" y="2304531"/>
            <a:ext cx="13530435" cy="66756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75"/>
              </a:lnSpc>
            </a:pPr>
            <a:r>
              <a:rPr lang="en-US" sz="75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培養孩子遵守校規～</a:t>
            </a:r>
          </a:p>
          <a:p>
            <a:pPr algn="ctr">
              <a:lnSpc>
                <a:spcPts val="10575"/>
              </a:lnSpc>
            </a:pPr>
            <a:r>
              <a:rPr lang="en-US" sz="75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不遲到　有禮貌　整齊清潔</a:t>
            </a:r>
          </a:p>
          <a:p>
            <a:pPr algn="ctr">
              <a:lnSpc>
                <a:spcPts val="10575"/>
              </a:lnSpc>
            </a:pPr>
            <a:r>
              <a:rPr lang="en-US" sz="75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配合學校上放學規畫</a:t>
            </a:r>
          </a:p>
          <a:p>
            <a:pPr algn="ctr">
              <a:lnSpc>
                <a:spcPts val="10575"/>
              </a:lnSpc>
            </a:pPr>
            <a:r>
              <a:rPr lang="en-US" sz="75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確實人、車、車種分流</a:t>
            </a:r>
          </a:p>
          <a:p>
            <a:pPr algn="ctr">
              <a:lnSpc>
                <a:spcPts val="10575"/>
              </a:lnSpc>
            </a:pPr>
            <a:r>
              <a:rPr lang="en-US" sz="75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以維護交通順暢及人車安全。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4533181" y="974141"/>
            <a:ext cx="8714379" cy="1392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FFDE59"/>
                </a:solidFill>
                <a:latin typeface="Gaegu Bold"/>
                <a:ea typeface="Gaegu Bold"/>
                <a:cs typeface="Gaegu Bold"/>
                <a:sym typeface="Gaegu Bold"/>
              </a:rPr>
              <a:t> 學務處宣導事項</a:t>
            </a:r>
          </a:p>
        </p:txBody>
      </p:sp>
    </p:spTree>
  </p:cSld>
  <p:clrMapOvr>
    <a:masterClrMapping/>
  </p:clrMapOvr>
  <p:transition spd="fast">
    <p:fade/>
  </p:transition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43697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43697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43697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43697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43697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43697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43697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43697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43697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43697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43697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43697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5142253" y="217798"/>
            <a:ext cx="7844096" cy="2239133"/>
          </a:xfrm>
          <a:custGeom>
            <a:avLst/>
            <a:gdLst/>
            <a:ahLst/>
            <a:cxnLst/>
            <a:rect r="r" b="b" t="t" l="l"/>
            <a:pathLst>
              <a:path h="2239133" w="7844096">
                <a:moveTo>
                  <a:pt x="0" y="0"/>
                </a:moveTo>
                <a:lnTo>
                  <a:pt x="7844096" y="0"/>
                </a:lnTo>
                <a:lnTo>
                  <a:pt x="7844096" y="2239133"/>
                </a:lnTo>
                <a:lnTo>
                  <a:pt x="0" y="22391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110530" y="7016106"/>
            <a:ext cx="2921972" cy="3302946"/>
          </a:xfrm>
          <a:custGeom>
            <a:avLst/>
            <a:gdLst/>
            <a:ahLst/>
            <a:cxnLst/>
            <a:rect r="r" b="b" t="t" l="l"/>
            <a:pathLst>
              <a:path h="3302946" w="2921972">
                <a:moveTo>
                  <a:pt x="0" y="0"/>
                </a:moveTo>
                <a:lnTo>
                  <a:pt x="2921972" y="0"/>
                </a:lnTo>
                <a:lnTo>
                  <a:pt x="2921972" y="3302947"/>
                </a:lnTo>
                <a:lnTo>
                  <a:pt x="0" y="33029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15239925" y="6932900"/>
            <a:ext cx="3048075" cy="3227989"/>
          </a:xfrm>
          <a:custGeom>
            <a:avLst/>
            <a:gdLst/>
            <a:ahLst/>
            <a:cxnLst/>
            <a:rect r="r" b="b" t="t" l="l"/>
            <a:pathLst>
              <a:path h="3227989" w="3048075">
                <a:moveTo>
                  <a:pt x="0" y="0"/>
                </a:moveTo>
                <a:lnTo>
                  <a:pt x="3048075" y="0"/>
                </a:lnTo>
                <a:lnTo>
                  <a:pt x="3048075" y="3227989"/>
                </a:lnTo>
                <a:lnTo>
                  <a:pt x="0" y="32279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7598" t="-4243" r="-868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9880939">
            <a:off x="600209" y="2439934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8"/>
                </a:lnTo>
                <a:lnTo>
                  <a:pt x="0" y="8526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9880939">
            <a:off x="14094798" y="315848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0">
            <a:off x="2057354" y="892349"/>
            <a:ext cx="2772642" cy="1621789"/>
          </a:xfrm>
          <a:custGeom>
            <a:avLst/>
            <a:gdLst/>
            <a:ahLst/>
            <a:cxnLst/>
            <a:rect r="r" b="b" t="t" l="l"/>
            <a:pathLst>
              <a:path h="1621789" w="2772642">
                <a:moveTo>
                  <a:pt x="0" y="0"/>
                </a:moveTo>
                <a:lnTo>
                  <a:pt x="2772643" y="0"/>
                </a:lnTo>
                <a:lnTo>
                  <a:pt x="2772643" y="1621789"/>
                </a:lnTo>
                <a:lnTo>
                  <a:pt x="0" y="162178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28139" t="0" r="-24284" b="0"/>
            </a:stretch>
          </a:blipFill>
        </p:spPr>
      </p:sp>
      <p:sp>
        <p:nvSpPr>
          <p:cNvPr name="TextBox 87" id="87"/>
          <p:cNvSpPr txBox="true"/>
          <p:nvPr/>
        </p:nvSpPr>
        <p:spPr>
          <a:xfrm rot="0">
            <a:off x="2330670" y="914679"/>
            <a:ext cx="2032095" cy="1368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E78462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業務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2529794" y="2284472"/>
            <a:ext cx="13530435" cy="6722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35"/>
              </a:lnSpc>
            </a:pPr>
            <a:r>
              <a:rPr lang="en-US" sz="74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培養孩子遵守校規～</a:t>
            </a:r>
          </a:p>
          <a:p>
            <a:pPr algn="ctr">
              <a:lnSpc>
                <a:spcPts val="10435"/>
              </a:lnSpc>
            </a:pPr>
            <a:r>
              <a:rPr lang="en-US" sz="74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尊重別人的身體</a:t>
            </a:r>
          </a:p>
          <a:p>
            <a:pPr algn="ctr">
              <a:lnSpc>
                <a:spcPts val="10855"/>
              </a:lnSpc>
            </a:pPr>
            <a:r>
              <a:rPr lang="en-US" sz="77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尊重自己</a:t>
            </a:r>
          </a:p>
          <a:p>
            <a:pPr algn="ctr">
              <a:lnSpc>
                <a:spcPts val="10855"/>
              </a:lnSpc>
            </a:pPr>
            <a:r>
              <a:rPr lang="en-US" sz="77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也尊重他人</a:t>
            </a:r>
          </a:p>
          <a:p>
            <a:pPr algn="ctr">
              <a:lnSpc>
                <a:spcPts val="10855"/>
              </a:lnSpc>
            </a:pPr>
            <a:r>
              <a:rPr lang="en-US" sz="77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保持距離 以策安全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4533181" y="966521"/>
            <a:ext cx="8714379" cy="1392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FFDE59"/>
                </a:solidFill>
                <a:latin typeface="Gaegu Bold"/>
                <a:ea typeface="Gaegu Bold"/>
                <a:cs typeface="Gaegu Bold"/>
                <a:sym typeface="Gaegu Bold"/>
              </a:rPr>
              <a:t> 學務處宣導事項</a:t>
            </a:r>
          </a:p>
        </p:txBody>
      </p:sp>
    </p:spTree>
  </p:cSld>
  <p:clrMapOvr>
    <a:masterClrMapping/>
  </p:clrMapOvr>
  <p:transition spd="fast">
    <p:fade/>
  </p:transition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66557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66557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66557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66557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66557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66557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66557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66557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66557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66557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66557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66557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66557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66557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687303" y="6062811"/>
            <a:ext cx="6794590" cy="5486631"/>
          </a:xfrm>
          <a:custGeom>
            <a:avLst/>
            <a:gdLst/>
            <a:ahLst/>
            <a:cxnLst/>
            <a:rect r="r" b="b" t="t" l="l"/>
            <a:pathLst>
              <a:path h="5486631" w="6794590">
                <a:moveTo>
                  <a:pt x="0" y="0"/>
                </a:moveTo>
                <a:lnTo>
                  <a:pt x="6794590" y="0"/>
                </a:lnTo>
                <a:lnTo>
                  <a:pt x="6794590" y="5486631"/>
                </a:lnTo>
                <a:lnTo>
                  <a:pt x="0" y="5486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5599342" y="239839"/>
            <a:ext cx="7193824" cy="2053510"/>
          </a:xfrm>
          <a:custGeom>
            <a:avLst/>
            <a:gdLst/>
            <a:ahLst/>
            <a:cxnLst/>
            <a:rect r="r" b="b" t="t" l="l"/>
            <a:pathLst>
              <a:path h="2053510" w="7193824">
                <a:moveTo>
                  <a:pt x="0" y="0"/>
                </a:moveTo>
                <a:lnTo>
                  <a:pt x="7193823" y="0"/>
                </a:lnTo>
                <a:lnTo>
                  <a:pt x="7193823" y="2053510"/>
                </a:lnTo>
                <a:lnTo>
                  <a:pt x="0" y="20535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9880939">
            <a:off x="419179" y="2106839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10324564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-3464674">
            <a:off x="132382" y="8650768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86" id="86"/>
          <p:cNvSpPr txBox="true"/>
          <p:nvPr/>
        </p:nvSpPr>
        <p:spPr>
          <a:xfrm rot="0">
            <a:off x="4632022" y="750200"/>
            <a:ext cx="8714379" cy="1392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FFDE59"/>
                </a:solidFill>
                <a:latin typeface="Gaegu Bold"/>
                <a:ea typeface="Gaegu Bold"/>
                <a:cs typeface="Gaegu Bold"/>
                <a:sym typeface="Gaegu Bold"/>
              </a:rPr>
              <a:t> 學務處宣導事項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4952014" y="8998838"/>
            <a:ext cx="10583923" cy="666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5000">
                <a:solidFill>
                  <a:srgbClr val="FFFFFF"/>
                </a:solidFill>
                <a:latin typeface="Formula"/>
                <a:ea typeface="Formula"/>
                <a:cs typeface="Formula"/>
                <a:sym typeface="Formula"/>
              </a:rPr>
              <a:t>學務處分機：(08)7383628-13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958505" y="2714658"/>
            <a:ext cx="14061413" cy="5102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55"/>
              </a:lnSpc>
            </a:pPr>
            <a:r>
              <a:rPr lang="en-US" sz="72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培養</a:t>
            </a:r>
            <a:r>
              <a:rPr lang="en-US" sz="72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孩子安全技能</a:t>
            </a:r>
          </a:p>
          <a:p>
            <a:pPr algn="ctr">
              <a:lnSpc>
                <a:spcPts val="10155"/>
              </a:lnSpc>
            </a:pPr>
            <a:r>
              <a:rPr lang="en-US" sz="72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物品安全～不帶貴重物品 錢不露白</a:t>
            </a:r>
          </a:p>
          <a:p>
            <a:pPr algn="ctr">
              <a:lnSpc>
                <a:spcPts val="10155"/>
              </a:lnSpc>
            </a:pPr>
            <a:r>
              <a:rPr lang="en-US" sz="72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校園安全～走廊不奔跑</a:t>
            </a:r>
          </a:p>
          <a:p>
            <a:pPr algn="ctr">
              <a:lnSpc>
                <a:spcPts val="10155"/>
              </a:lnSpc>
            </a:pPr>
            <a:r>
              <a:rPr lang="en-US" sz="72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運動安全～正確運動方式及互動</a:t>
            </a:r>
          </a:p>
        </p:txBody>
      </p:sp>
      <p:sp>
        <p:nvSpPr>
          <p:cNvPr name="Freeform 89" id="89"/>
          <p:cNvSpPr/>
          <p:nvPr/>
        </p:nvSpPr>
        <p:spPr>
          <a:xfrm flipH="false" flipV="false" rot="0">
            <a:off x="1958505" y="584995"/>
            <a:ext cx="2772642" cy="1621789"/>
          </a:xfrm>
          <a:custGeom>
            <a:avLst/>
            <a:gdLst/>
            <a:ahLst/>
            <a:cxnLst/>
            <a:rect r="r" b="b" t="t" l="l"/>
            <a:pathLst>
              <a:path h="1621789" w="2772642">
                <a:moveTo>
                  <a:pt x="0" y="0"/>
                </a:moveTo>
                <a:lnTo>
                  <a:pt x="2772642" y="0"/>
                </a:lnTo>
                <a:lnTo>
                  <a:pt x="2772642" y="1621789"/>
                </a:lnTo>
                <a:lnTo>
                  <a:pt x="0" y="162178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8139" t="0" r="-24284" b="0"/>
            </a:stretch>
          </a:blipFill>
        </p:spPr>
      </p:sp>
      <p:sp>
        <p:nvSpPr>
          <p:cNvPr name="TextBox 90" id="90"/>
          <p:cNvSpPr txBox="true"/>
          <p:nvPr/>
        </p:nvSpPr>
        <p:spPr>
          <a:xfrm rot="0">
            <a:off x="2231820" y="607325"/>
            <a:ext cx="2032095" cy="1368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E78462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業務</a:t>
            </a:r>
          </a:p>
        </p:txBody>
      </p:sp>
    </p:spTree>
  </p:cSld>
  <p:clrMapOvr>
    <a:masterClrMapping/>
  </p:clrMapOvr>
  <p:transition spd="fast">
    <p:fade/>
  </p:transition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43697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43697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43697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43697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43697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43697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43697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43697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43697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43697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43697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43697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110530" y="7016106"/>
            <a:ext cx="2921972" cy="3302946"/>
          </a:xfrm>
          <a:custGeom>
            <a:avLst/>
            <a:gdLst/>
            <a:ahLst/>
            <a:cxnLst/>
            <a:rect r="r" b="b" t="t" l="l"/>
            <a:pathLst>
              <a:path h="3302946" w="2921972">
                <a:moveTo>
                  <a:pt x="0" y="0"/>
                </a:moveTo>
                <a:lnTo>
                  <a:pt x="2921972" y="0"/>
                </a:lnTo>
                <a:lnTo>
                  <a:pt x="2921972" y="3302947"/>
                </a:lnTo>
                <a:lnTo>
                  <a:pt x="0" y="33029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15239925" y="6932900"/>
            <a:ext cx="3048075" cy="3227989"/>
          </a:xfrm>
          <a:custGeom>
            <a:avLst/>
            <a:gdLst/>
            <a:ahLst/>
            <a:cxnLst/>
            <a:rect r="r" b="b" t="t" l="l"/>
            <a:pathLst>
              <a:path h="3227989" w="3048075">
                <a:moveTo>
                  <a:pt x="0" y="0"/>
                </a:moveTo>
                <a:lnTo>
                  <a:pt x="3048075" y="0"/>
                </a:lnTo>
                <a:lnTo>
                  <a:pt x="3048075" y="3227989"/>
                </a:lnTo>
                <a:lnTo>
                  <a:pt x="0" y="3227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7598" t="-4243" r="-868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9880939">
            <a:off x="600209" y="2439934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8"/>
                </a:lnTo>
                <a:lnTo>
                  <a:pt x="0" y="8526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9880939">
            <a:off x="14094798" y="315848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85" id="85"/>
          <p:cNvGrpSpPr/>
          <p:nvPr/>
        </p:nvGrpSpPr>
        <p:grpSpPr>
          <a:xfrm rot="0">
            <a:off x="3859614" y="833725"/>
            <a:ext cx="11105216" cy="7910565"/>
            <a:chOff x="0" y="0"/>
            <a:chExt cx="14806955" cy="10547420"/>
          </a:xfrm>
        </p:grpSpPr>
        <p:grpSp>
          <p:nvGrpSpPr>
            <p:cNvPr name="Group 86" id="86"/>
            <p:cNvGrpSpPr/>
            <p:nvPr/>
          </p:nvGrpSpPr>
          <p:grpSpPr>
            <a:xfrm rot="0">
              <a:off x="3565990" y="2630810"/>
              <a:ext cx="7734407" cy="7734407"/>
              <a:chOff x="0" y="0"/>
              <a:chExt cx="812800" cy="812800"/>
            </a:xfrm>
          </p:grpSpPr>
          <p:sp>
            <p:nvSpPr>
              <p:cNvPr name="Freeform 87" id="8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88" id="88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89" id="89"/>
            <p:cNvGrpSpPr/>
            <p:nvPr/>
          </p:nvGrpSpPr>
          <p:grpSpPr>
            <a:xfrm rot="0">
              <a:off x="5483054" y="1832540"/>
              <a:ext cx="3871234" cy="3387329"/>
              <a:chOff x="0" y="0"/>
              <a:chExt cx="812800" cy="711200"/>
            </a:xfrm>
          </p:grpSpPr>
          <p:sp>
            <p:nvSpPr>
              <p:cNvPr name="Freeform 90" id="90"/>
              <p:cNvSpPr/>
              <p:nvPr/>
            </p:nvSpPr>
            <p:spPr>
              <a:xfrm flipH="false" flipV="false" rot="0">
                <a:off x="0" y="0"/>
                <a:ext cx="812800" cy="711200"/>
              </a:xfrm>
              <a:custGeom>
                <a:avLst/>
                <a:gdLst/>
                <a:ahLst/>
                <a:cxnLst/>
                <a:rect r="r" b="b" t="t" l="l"/>
                <a:pathLst>
                  <a:path h="711200" w="812800">
                    <a:moveTo>
                      <a:pt x="406400" y="0"/>
                    </a:moveTo>
                    <a:lnTo>
                      <a:pt x="812800" y="711200"/>
                    </a:lnTo>
                    <a:lnTo>
                      <a:pt x="0" y="7112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91" id="91"/>
              <p:cNvSpPr txBox="true"/>
              <p:nvPr/>
            </p:nvSpPr>
            <p:spPr>
              <a:xfrm>
                <a:off x="127000" y="301625"/>
                <a:ext cx="558800" cy="3587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Freeform 92" id="92"/>
            <p:cNvSpPr/>
            <p:nvPr/>
          </p:nvSpPr>
          <p:spPr>
            <a:xfrm flipH="false" flipV="false" rot="0">
              <a:off x="0" y="0"/>
              <a:ext cx="14806955" cy="10547420"/>
            </a:xfrm>
            <a:custGeom>
              <a:avLst/>
              <a:gdLst/>
              <a:ahLst/>
              <a:cxnLst/>
              <a:rect r="r" b="b" t="t" l="l"/>
              <a:pathLst>
                <a:path h="10547420" w="14806955">
                  <a:moveTo>
                    <a:pt x="0" y="0"/>
                  </a:moveTo>
                  <a:lnTo>
                    <a:pt x="14806955" y="0"/>
                  </a:lnTo>
                  <a:lnTo>
                    <a:pt x="14806955" y="10547420"/>
                  </a:lnTo>
                  <a:lnTo>
                    <a:pt x="0" y="10547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</p:grp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66557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66557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66557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66557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66557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66557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66557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66557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66557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66557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66557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66557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66557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66557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687303" y="6062811"/>
            <a:ext cx="6794590" cy="5486631"/>
          </a:xfrm>
          <a:custGeom>
            <a:avLst/>
            <a:gdLst/>
            <a:ahLst/>
            <a:cxnLst/>
            <a:rect r="r" b="b" t="t" l="l"/>
            <a:pathLst>
              <a:path h="5486631" w="6794590">
                <a:moveTo>
                  <a:pt x="0" y="0"/>
                </a:moveTo>
                <a:lnTo>
                  <a:pt x="6794590" y="0"/>
                </a:lnTo>
                <a:lnTo>
                  <a:pt x="6794590" y="5486631"/>
                </a:lnTo>
                <a:lnTo>
                  <a:pt x="0" y="5486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5599342" y="239839"/>
            <a:ext cx="7193824" cy="2053510"/>
          </a:xfrm>
          <a:custGeom>
            <a:avLst/>
            <a:gdLst/>
            <a:ahLst/>
            <a:cxnLst/>
            <a:rect r="r" b="b" t="t" l="l"/>
            <a:pathLst>
              <a:path h="2053510" w="7193824">
                <a:moveTo>
                  <a:pt x="0" y="0"/>
                </a:moveTo>
                <a:lnTo>
                  <a:pt x="7193823" y="0"/>
                </a:lnTo>
                <a:lnTo>
                  <a:pt x="7193823" y="2053510"/>
                </a:lnTo>
                <a:lnTo>
                  <a:pt x="0" y="20535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9880939">
            <a:off x="419179" y="2106839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10324564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-3464674">
            <a:off x="132382" y="8650768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86" id="86"/>
          <p:cNvSpPr txBox="true"/>
          <p:nvPr/>
        </p:nvSpPr>
        <p:spPr>
          <a:xfrm rot="0">
            <a:off x="4443392" y="716605"/>
            <a:ext cx="8714379" cy="1392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FFDE59"/>
                </a:solidFill>
                <a:latin typeface="Gaegu Bold"/>
                <a:ea typeface="Gaegu Bold"/>
                <a:cs typeface="Gaegu Bold"/>
                <a:sym typeface="Gaegu Bold"/>
              </a:rPr>
              <a:t> 學務處宣導事項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4952014" y="8998838"/>
            <a:ext cx="10583923" cy="666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5000">
                <a:solidFill>
                  <a:srgbClr val="FFFFFF"/>
                </a:solidFill>
                <a:latin typeface="Formula"/>
                <a:ea typeface="Formula"/>
                <a:cs typeface="Formula"/>
                <a:sym typeface="Formula"/>
              </a:rPr>
              <a:t>學務處分機：(08)7383628-13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2227771" y="2648903"/>
            <a:ext cx="13832458" cy="5102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155"/>
              </a:lnSpc>
            </a:pPr>
            <a:r>
              <a:rPr lang="en-US" sz="72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培養孩子運動習慣</a:t>
            </a:r>
          </a:p>
          <a:p>
            <a:pPr algn="ctr">
              <a:lnSpc>
                <a:spcPts val="10155"/>
              </a:lnSpc>
            </a:pPr>
            <a:r>
              <a:rPr lang="en-US" sz="72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多走出戶外   多喝水    多曬太陽</a:t>
            </a:r>
          </a:p>
          <a:p>
            <a:pPr algn="ctr">
              <a:lnSpc>
                <a:spcPts val="10155"/>
              </a:lnSpc>
            </a:pPr>
            <a:r>
              <a:rPr lang="en-US" sz="72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做好防曬   保護眼睛   塑造好體態</a:t>
            </a:r>
          </a:p>
          <a:p>
            <a:pPr algn="ctr">
              <a:lnSpc>
                <a:spcPts val="10155"/>
              </a:lnSpc>
            </a:pPr>
            <a:r>
              <a:rPr lang="en-US" sz="72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培養自信心</a:t>
            </a:r>
          </a:p>
        </p:txBody>
      </p:sp>
      <p:sp>
        <p:nvSpPr>
          <p:cNvPr name="Freeform 89" id="89"/>
          <p:cNvSpPr/>
          <p:nvPr/>
        </p:nvSpPr>
        <p:spPr>
          <a:xfrm flipH="false" flipV="false" rot="0">
            <a:off x="1958505" y="584995"/>
            <a:ext cx="2772642" cy="1621789"/>
          </a:xfrm>
          <a:custGeom>
            <a:avLst/>
            <a:gdLst/>
            <a:ahLst/>
            <a:cxnLst/>
            <a:rect r="r" b="b" t="t" l="l"/>
            <a:pathLst>
              <a:path h="1621789" w="2772642">
                <a:moveTo>
                  <a:pt x="0" y="0"/>
                </a:moveTo>
                <a:lnTo>
                  <a:pt x="2772642" y="0"/>
                </a:lnTo>
                <a:lnTo>
                  <a:pt x="2772642" y="1621789"/>
                </a:lnTo>
                <a:lnTo>
                  <a:pt x="0" y="162178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8139" t="0" r="-24284" b="0"/>
            </a:stretch>
          </a:blipFill>
        </p:spPr>
      </p:sp>
      <p:sp>
        <p:nvSpPr>
          <p:cNvPr name="TextBox 90" id="90"/>
          <p:cNvSpPr txBox="true"/>
          <p:nvPr/>
        </p:nvSpPr>
        <p:spPr>
          <a:xfrm rot="0">
            <a:off x="2231820" y="607325"/>
            <a:ext cx="2032095" cy="1368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E78462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業務</a:t>
            </a:r>
          </a:p>
        </p:txBody>
      </p:sp>
    </p:spTree>
  </p:cSld>
  <p:clrMapOvr>
    <a:masterClrMapping/>
  </p:clrMapOvr>
  <p:transition spd="fast">
    <p:fade/>
  </p:transition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66557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66557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66557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66557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66557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66557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66557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66557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66557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66557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66557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66557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66557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66557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687303" y="6062811"/>
            <a:ext cx="6794590" cy="5486631"/>
          </a:xfrm>
          <a:custGeom>
            <a:avLst/>
            <a:gdLst/>
            <a:ahLst/>
            <a:cxnLst/>
            <a:rect r="r" b="b" t="t" l="l"/>
            <a:pathLst>
              <a:path h="5486631" w="6794590">
                <a:moveTo>
                  <a:pt x="0" y="0"/>
                </a:moveTo>
                <a:lnTo>
                  <a:pt x="6794590" y="0"/>
                </a:lnTo>
                <a:lnTo>
                  <a:pt x="6794590" y="5486631"/>
                </a:lnTo>
                <a:lnTo>
                  <a:pt x="0" y="5486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5599342" y="239839"/>
            <a:ext cx="7193824" cy="2053510"/>
          </a:xfrm>
          <a:custGeom>
            <a:avLst/>
            <a:gdLst/>
            <a:ahLst/>
            <a:cxnLst/>
            <a:rect r="r" b="b" t="t" l="l"/>
            <a:pathLst>
              <a:path h="2053510" w="7193824">
                <a:moveTo>
                  <a:pt x="0" y="0"/>
                </a:moveTo>
                <a:lnTo>
                  <a:pt x="7193823" y="0"/>
                </a:lnTo>
                <a:lnTo>
                  <a:pt x="7193823" y="2053510"/>
                </a:lnTo>
                <a:lnTo>
                  <a:pt x="0" y="20535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9880939">
            <a:off x="419179" y="2106839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10324564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-3464674">
            <a:off x="132382" y="8650768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86" id="86"/>
          <p:cNvSpPr txBox="true"/>
          <p:nvPr/>
        </p:nvSpPr>
        <p:spPr>
          <a:xfrm rot="0">
            <a:off x="4443392" y="716605"/>
            <a:ext cx="8714379" cy="1392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FFDE59"/>
                </a:solidFill>
                <a:latin typeface="Gaegu Bold"/>
                <a:ea typeface="Gaegu Bold"/>
                <a:cs typeface="Gaegu Bold"/>
                <a:sym typeface="Gaegu Bold"/>
              </a:rPr>
              <a:t> 學務處宣導事項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4952014" y="8998838"/>
            <a:ext cx="10583923" cy="666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5000">
                <a:solidFill>
                  <a:srgbClr val="FFFFFF"/>
                </a:solidFill>
                <a:latin typeface="Formula"/>
                <a:ea typeface="Formula"/>
                <a:cs typeface="Formula"/>
                <a:sym typeface="Formula"/>
              </a:rPr>
              <a:t>學務處分機：(08)7383628-13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817409" y="3292041"/>
            <a:ext cx="14653181" cy="3343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5"/>
              </a:lnSpc>
            </a:pPr>
            <a:r>
              <a:rPr lang="en-US" sz="63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垃圾分三類：一般垃圾、資源回收、廚餘</a:t>
            </a:r>
          </a:p>
          <a:p>
            <a:pPr algn="ctr">
              <a:lnSpc>
                <a:spcPts val="8895"/>
              </a:lnSpc>
            </a:pPr>
            <a:r>
              <a:rPr lang="en-US" sz="63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巡倒清刷做得好，病媒滋生能減少</a:t>
            </a:r>
          </a:p>
          <a:p>
            <a:pPr algn="ctr">
              <a:lnSpc>
                <a:spcPts val="8895"/>
              </a:lnSpc>
            </a:pPr>
            <a:r>
              <a:rPr lang="en-US" sz="63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游泳戲水真快樂，慎選場域保平安</a:t>
            </a:r>
          </a:p>
        </p:txBody>
      </p:sp>
      <p:sp>
        <p:nvSpPr>
          <p:cNvPr name="Freeform 89" id="89"/>
          <p:cNvSpPr/>
          <p:nvPr/>
        </p:nvSpPr>
        <p:spPr>
          <a:xfrm flipH="false" flipV="false" rot="0">
            <a:off x="1958505" y="584995"/>
            <a:ext cx="2772642" cy="1621789"/>
          </a:xfrm>
          <a:custGeom>
            <a:avLst/>
            <a:gdLst/>
            <a:ahLst/>
            <a:cxnLst/>
            <a:rect r="r" b="b" t="t" l="l"/>
            <a:pathLst>
              <a:path h="1621789" w="2772642">
                <a:moveTo>
                  <a:pt x="0" y="0"/>
                </a:moveTo>
                <a:lnTo>
                  <a:pt x="2772642" y="0"/>
                </a:lnTo>
                <a:lnTo>
                  <a:pt x="2772642" y="1621789"/>
                </a:lnTo>
                <a:lnTo>
                  <a:pt x="0" y="162178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8139" t="0" r="-24284" b="0"/>
            </a:stretch>
          </a:blipFill>
        </p:spPr>
      </p:sp>
      <p:sp>
        <p:nvSpPr>
          <p:cNvPr name="TextBox 90" id="90"/>
          <p:cNvSpPr txBox="true"/>
          <p:nvPr/>
        </p:nvSpPr>
        <p:spPr>
          <a:xfrm rot="0">
            <a:off x="2231820" y="607325"/>
            <a:ext cx="2032095" cy="1368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E78462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業務</a:t>
            </a:r>
          </a:p>
        </p:txBody>
      </p:sp>
    </p:spTree>
  </p:cSld>
  <p:clrMapOvr>
    <a:masterClrMapping/>
  </p:clrMapOvr>
  <p:transition spd="fast">
    <p:fade/>
  </p:transition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66557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66557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66557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66557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66557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66557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66557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66557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66557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66557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66557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66557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66557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66557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687303" y="6062811"/>
            <a:ext cx="6794590" cy="5486631"/>
          </a:xfrm>
          <a:custGeom>
            <a:avLst/>
            <a:gdLst/>
            <a:ahLst/>
            <a:cxnLst/>
            <a:rect r="r" b="b" t="t" l="l"/>
            <a:pathLst>
              <a:path h="5486631" w="6794590">
                <a:moveTo>
                  <a:pt x="0" y="0"/>
                </a:moveTo>
                <a:lnTo>
                  <a:pt x="6794590" y="0"/>
                </a:lnTo>
                <a:lnTo>
                  <a:pt x="6794590" y="5486631"/>
                </a:lnTo>
                <a:lnTo>
                  <a:pt x="0" y="5486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5599342" y="239839"/>
            <a:ext cx="7193824" cy="2053510"/>
          </a:xfrm>
          <a:custGeom>
            <a:avLst/>
            <a:gdLst/>
            <a:ahLst/>
            <a:cxnLst/>
            <a:rect r="r" b="b" t="t" l="l"/>
            <a:pathLst>
              <a:path h="2053510" w="7193824">
                <a:moveTo>
                  <a:pt x="0" y="0"/>
                </a:moveTo>
                <a:lnTo>
                  <a:pt x="7193823" y="0"/>
                </a:lnTo>
                <a:lnTo>
                  <a:pt x="7193823" y="2053510"/>
                </a:lnTo>
                <a:lnTo>
                  <a:pt x="0" y="20535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9880939">
            <a:off x="419179" y="2106839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10324564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-3464674">
            <a:off x="132382" y="8650768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86" id="86"/>
          <p:cNvSpPr txBox="true"/>
          <p:nvPr/>
        </p:nvSpPr>
        <p:spPr>
          <a:xfrm rot="0">
            <a:off x="4443392" y="716605"/>
            <a:ext cx="8714379" cy="13923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FFDE59"/>
                </a:solidFill>
                <a:latin typeface="Gaegu Bold"/>
                <a:ea typeface="Gaegu Bold"/>
                <a:cs typeface="Gaegu Bold"/>
                <a:sym typeface="Gaegu Bold"/>
              </a:rPr>
              <a:t> 學務處宣導事項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4952014" y="8998838"/>
            <a:ext cx="10583923" cy="666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5000">
                <a:solidFill>
                  <a:srgbClr val="FFFFFF"/>
                </a:solidFill>
                <a:latin typeface="Formula"/>
                <a:ea typeface="Formula"/>
                <a:cs typeface="Formula"/>
                <a:sym typeface="Formula"/>
              </a:rPr>
              <a:t>學務處分機：(08)7383628-13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2207616" y="2073434"/>
            <a:ext cx="13832458" cy="6715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895"/>
              </a:lnSpc>
            </a:pPr>
            <a:r>
              <a:rPr lang="en-US" sz="63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都是為了孩子好</a:t>
            </a:r>
          </a:p>
          <a:p>
            <a:pPr algn="ctr">
              <a:lnSpc>
                <a:spcPts val="8895"/>
              </a:lnSpc>
            </a:pPr>
            <a:r>
              <a:rPr lang="en-US" sz="63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親師是同一陣線</a:t>
            </a:r>
          </a:p>
          <a:p>
            <a:pPr algn="ctr">
              <a:lnSpc>
                <a:spcPts val="8895"/>
              </a:lnSpc>
            </a:pPr>
            <a:r>
              <a:rPr lang="en-US" sz="63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是共同理解、信任、一起攜手前行</a:t>
            </a:r>
          </a:p>
          <a:p>
            <a:pPr algn="ctr">
              <a:lnSpc>
                <a:spcPts val="8895"/>
              </a:lnSpc>
            </a:pPr>
            <a:r>
              <a:rPr lang="en-US" sz="63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家長尊重、信任老師</a:t>
            </a:r>
          </a:p>
          <a:p>
            <a:pPr algn="ctr">
              <a:lnSpc>
                <a:spcPts val="8895"/>
              </a:lnSpc>
            </a:pPr>
            <a:r>
              <a:rPr lang="en-US" sz="63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孩子才會尊重、信任老師</a:t>
            </a:r>
          </a:p>
          <a:p>
            <a:pPr algn="ctr">
              <a:lnSpc>
                <a:spcPts val="8895"/>
              </a:lnSpc>
            </a:pPr>
            <a:r>
              <a:rPr lang="en-US" sz="6353">
                <a:solidFill>
                  <a:srgbClr val="FFE000"/>
                </a:solidFill>
                <a:latin typeface="WenQuanYi"/>
                <a:ea typeface="WenQuanYi"/>
                <a:cs typeface="WenQuanYi"/>
                <a:sym typeface="WenQuanYi"/>
              </a:rPr>
              <a:t>才會親、師、生 共好</a:t>
            </a:r>
          </a:p>
        </p:txBody>
      </p:sp>
      <p:sp>
        <p:nvSpPr>
          <p:cNvPr name="Freeform 89" id="89"/>
          <p:cNvSpPr/>
          <p:nvPr/>
        </p:nvSpPr>
        <p:spPr>
          <a:xfrm flipH="false" flipV="false" rot="0">
            <a:off x="1958505" y="584995"/>
            <a:ext cx="2772642" cy="1621789"/>
          </a:xfrm>
          <a:custGeom>
            <a:avLst/>
            <a:gdLst/>
            <a:ahLst/>
            <a:cxnLst/>
            <a:rect r="r" b="b" t="t" l="l"/>
            <a:pathLst>
              <a:path h="1621789" w="2772642">
                <a:moveTo>
                  <a:pt x="0" y="0"/>
                </a:moveTo>
                <a:lnTo>
                  <a:pt x="2772642" y="0"/>
                </a:lnTo>
                <a:lnTo>
                  <a:pt x="2772642" y="1621789"/>
                </a:lnTo>
                <a:lnTo>
                  <a:pt x="0" y="162178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-28139" t="0" r="-24284" b="0"/>
            </a:stretch>
          </a:blipFill>
        </p:spPr>
      </p:sp>
      <p:sp>
        <p:nvSpPr>
          <p:cNvPr name="TextBox 90" id="90"/>
          <p:cNvSpPr txBox="true"/>
          <p:nvPr/>
        </p:nvSpPr>
        <p:spPr>
          <a:xfrm rot="0">
            <a:off x="2231820" y="607325"/>
            <a:ext cx="2032095" cy="1368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E78462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業務</a:t>
            </a:r>
          </a:p>
        </p:txBody>
      </p:sp>
    </p:spTree>
  </p:cSld>
  <p:clrMapOvr>
    <a:masterClrMapping/>
  </p:clrMapOvr>
  <p:transition spd="fast">
    <p:fade/>
  </p:transition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656049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656049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656049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656049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656049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656049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656049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656049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656049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656049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656049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656049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656049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656049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687303" y="6053286"/>
            <a:ext cx="6794590" cy="5486631"/>
          </a:xfrm>
          <a:custGeom>
            <a:avLst/>
            <a:gdLst/>
            <a:ahLst/>
            <a:cxnLst/>
            <a:rect r="r" b="b" t="t" l="l"/>
            <a:pathLst>
              <a:path h="5486631" w="6794590">
                <a:moveTo>
                  <a:pt x="0" y="0"/>
                </a:moveTo>
                <a:lnTo>
                  <a:pt x="6794590" y="0"/>
                </a:lnTo>
                <a:lnTo>
                  <a:pt x="6794590" y="5486631"/>
                </a:lnTo>
                <a:lnTo>
                  <a:pt x="0" y="5486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5599342" y="239839"/>
            <a:ext cx="7193824" cy="2053510"/>
          </a:xfrm>
          <a:custGeom>
            <a:avLst/>
            <a:gdLst/>
            <a:ahLst/>
            <a:cxnLst/>
            <a:rect r="r" b="b" t="t" l="l"/>
            <a:pathLst>
              <a:path h="2053510" w="7193824">
                <a:moveTo>
                  <a:pt x="0" y="0"/>
                </a:moveTo>
                <a:lnTo>
                  <a:pt x="7193823" y="0"/>
                </a:lnTo>
                <a:lnTo>
                  <a:pt x="7193823" y="2053510"/>
                </a:lnTo>
                <a:lnTo>
                  <a:pt x="0" y="20535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3" id="83"/>
          <p:cNvSpPr txBox="true"/>
          <p:nvPr/>
        </p:nvSpPr>
        <p:spPr>
          <a:xfrm rot="0">
            <a:off x="4443392" y="716605"/>
            <a:ext cx="8714379" cy="1392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9108">
                <a:solidFill>
                  <a:srgbClr val="E1A6E8"/>
                </a:solidFill>
                <a:latin typeface="Gaegu Bold"/>
                <a:ea typeface="Gaegu Bold"/>
                <a:cs typeface="Gaegu Bold"/>
                <a:sym typeface="Gaegu Bold"/>
              </a:rPr>
              <a:t>總務處</a:t>
            </a:r>
          </a:p>
        </p:txBody>
      </p:sp>
      <p:sp>
        <p:nvSpPr>
          <p:cNvPr name="Freeform 84" id="84"/>
          <p:cNvSpPr/>
          <p:nvPr/>
        </p:nvSpPr>
        <p:spPr>
          <a:xfrm flipH="false" flipV="false" rot="9880939">
            <a:off x="504912" y="2106839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9880939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-3464674">
            <a:off x="239723" y="8641243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87" id="87"/>
          <p:cNvSpPr txBox="true"/>
          <p:nvPr/>
        </p:nvSpPr>
        <p:spPr>
          <a:xfrm rot="0">
            <a:off x="4322543" y="8989313"/>
            <a:ext cx="10583923" cy="666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5000">
                <a:solidFill>
                  <a:srgbClr val="FFFFFF"/>
                </a:solidFill>
                <a:latin typeface="Formula"/>
                <a:ea typeface="Formula"/>
                <a:cs typeface="Formula"/>
                <a:sym typeface="Formula"/>
              </a:rPr>
              <a:t>總務處分機：(08)7383628-14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1933729" y="1967158"/>
            <a:ext cx="3301580" cy="12636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b="true" sz="6499">
                <a:solidFill>
                  <a:srgbClr val="FF7F00"/>
                </a:solidFill>
                <a:latin typeface="Gaegu Bold"/>
                <a:ea typeface="Gaegu Bold"/>
                <a:cs typeface="Gaegu Bold"/>
                <a:sym typeface="Gaegu Bold"/>
              </a:rPr>
              <a:t>人員編制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6204951" y="2242360"/>
            <a:ext cx="8318338" cy="1363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25"/>
              </a:lnSpc>
              <a:spcBef>
                <a:spcPct val="0"/>
              </a:spcBef>
            </a:pPr>
            <a:r>
              <a:rPr lang="en-US" b="true" sz="6946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總務主任  陳浩銘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2506172" y="3972042"/>
            <a:ext cx="6782446" cy="1171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事務組長  許智盛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9616676" y="4048603"/>
            <a:ext cx="6672509" cy="1171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設備組長  林舜平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2506172" y="5464359"/>
            <a:ext cx="6461046" cy="1171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午餐秘書</a:t>
            </a:r>
            <a:r>
              <a:rPr lang="en-US" b="true" sz="6000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  黃姿蓉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9660668" y="5464359"/>
            <a:ext cx="6148284" cy="11715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出納組長  花淑卿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2506172" y="6858013"/>
            <a:ext cx="7283902" cy="11714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0"/>
              </a:lnSpc>
              <a:spcBef>
                <a:spcPct val="0"/>
              </a:spcBef>
            </a:pPr>
            <a:r>
              <a:rPr lang="en-US" b="true" sz="6000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庶務協助</a:t>
            </a:r>
            <a:r>
              <a:rPr lang="en-US" b="true" sz="6000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  黃韋傑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9660668" y="6682731"/>
            <a:ext cx="6783156" cy="1192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07"/>
              </a:lnSpc>
              <a:spcBef>
                <a:spcPct val="0"/>
              </a:spcBef>
            </a:pPr>
            <a:r>
              <a:rPr lang="en-US" b="true" sz="6076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約僱人員</a:t>
            </a:r>
            <a:r>
              <a:rPr lang="en-US" b="true" sz="6076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  呂慶從</a:t>
            </a:r>
          </a:p>
        </p:txBody>
      </p:sp>
    </p:spTree>
  </p:cSld>
  <p:clrMapOvr>
    <a:masterClrMapping/>
  </p:clrMapOvr>
  <p:transition spd="fast">
    <p:fade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732249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732249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732249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732249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732249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732249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732249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732249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732249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732249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732249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732249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732249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732249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687303" y="6129486"/>
            <a:ext cx="6794590" cy="5486631"/>
          </a:xfrm>
          <a:custGeom>
            <a:avLst/>
            <a:gdLst/>
            <a:ahLst/>
            <a:cxnLst/>
            <a:rect r="r" b="b" t="t" l="l"/>
            <a:pathLst>
              <a:path h="5486631" w="6794590">
                <a:moveTo>
                  <a:pt x="0" y="0"/>
                </a:moveTo>
                <a:lnTo>
                  <a:pt x="6794590" y="0"/>
                </a:lnTo>
                <a:lnTo>
                  <a:pt x="6794590" y="5486631"/>
                </a:lnTo>
                <a:lnTo>
                  <a:pt x="0" y="5486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5973824" y="30125"/>
            <a:ext cx="6444859" cy="1839714"/>
          </a:xfrm>
          <a:custGeom>
            <a:avLst/>
            <a:gdLst/>
            <a:ahLst/>
            <a:cxnLst/>
            <a:rect r="r" b="b" t="t" l="l"/>
            <a:pathLst>
              <a:path h="1839714" w="6444859">
                <a:moveTo>
                  <a:pt x="0" y="0"/>
                </a:moveTo>
                <a:lnTo>
                  <a:pt x="6444859" y="0"/>
                </a:lnTo>
                <a:lnTo>
                  <a:pt x="6444859" y="1839714"/>
                </a:lnTo>
                <a:lnTo>
                  <a:pt x="0" y="18397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3" id="83"/>
          <p:cNvSpPr txBox="true"/>
          <p:nvPr/>
        </p:nvSpPr>
        <p:spPr>
          <a:xfrm rot="0">
            <a:off x="4533181" y="477580"/>
            <a:ext cx="8714379" cy="1392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9108">
                <a:solidFill>
                  <a:srgbClr val="E1A6E8"/>
                </a:solidFill>
                <a:latin typeface="Gaegu Bold"/>
                <a:ea typeface="Gaegu Bold"/>
                <a:cs typeface="Gaegu Bold"/>
                <a:sym typeface="Gaegu Bold"/>
              </a:rPr>
              <a:t>總務處</a:t>
            </a:r>
          </a:p>
        </p:txBody>
      </p:sp>
      <p:sp>
        <p:nvSpPr>
          <p:cNvPr name="Freeform 84" id="84"/>
          <p:cNvSpPr/>
          <p:nvPr/>
        </p:nvSpPr>
        <p:spPr>
          <a:xfrm flipH="false" flipV="false" rot="9880939">
            <a:off x="504912" y="2106839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9880939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-3464674">
            <a:off x="239723" y="8645045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87" id="87"/>
          <p:cNvSpPr txBox="true"/>
          <p:nvPr/>
        </p:nvSpPr>
        <p:spPr>
          <a:xfrm rot="0">
            <a:off x="7500675" y="9065513"/>
            <a:ext cx="10583923" cy="666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5000">
                <a:solidFill>
                  <a:srgbClr val="FFFFFF"/>
                </a:solidFill>
                <a:latin typeface="Formula"/>
                <a:ea typeface="Formula"/>
                <a:cs typeface="Formula"/>
                <a:sym typeface="Formula"/>
              </a:rPr>
              <a:t>總務處分機：(08)7383628-14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2494806" y="2059031"/>
            <a:ext cx="4758919" cy="13895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030"/>
              </a:lnSpc>
              <a:spcBef>
                <a:spcPct val="0"/>
              </a:spcBef>
            </a:pPr>
            <a:r>
              <a:rPr lang="en-US" b="true" sz="7164">
                <a:solidFill>
                  <a:srgbClr val="FF7F00"/>
                </a:solidFill>
                <a:latin typeface="Gaegu Bold"/>
                <a:ea typeface="Gaegu Bold"/>
                <a:cs typeface="Gaegu Bold"/>
                <a:sym typeface="Gaegu Bold"/>
              </a:rPr>
              <a:t>註冊繳費：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2494806" y="3444524"/>
            <a:ext cx="14357270" cy="53487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73"/>
              </a:lnSpc>
              <a:spcBef>
                <a:spcPct val="0"/>
              </a:spcBef>
            </a:pPr>
            <a:r>
              <a:rPr lang="en-US" b="true" sz="5052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1.繳費時間:</a:t>
            </a:r>
            <a:r>
              <a:rPr lang="en-US" b="true" sz="5052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114年09月15日～114年09月26日</a:t>
            </a:r>
          </a:p>
          <a:p>
            <a:pPr algn="l">
              <a:lnSpc>
                <a:spcPts val="7073"/>
              </a:lnSpc>
              <a:spcBef>
                <a:spcPct val="0"/>
              </a:spcBef>
            </a:pPr>
            <a:r>
              <a:rPr lang="en-US" b="true" sz="5052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2.繳費方式:</a:t>
            </a:r>
          </a:p>
          <a:p>
            <a:pPr algn="l">
              <a:lnSpc>
                <a:spcPts val="7073"/>
              </a:lnSpc>
              <a:spcBef>
                <a:spcPct val="0"/>
              </a:spcBef>
            </a:pPr>
            <a:r>
              <a:rPr lang="en-US" b="true" sz="5052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  A.台灣銀行屏東分行</a:t>
            </a:r>
          </a:p>
          <a:p>
            <a:pPr algn="l">
              <a:lnSpc>
                <a:spcPts val="6233"/>
              </a:lnSpc>
              <a:spcBef>
                <a:spcPct val="0"/>
              </a:spcBef>
            </a:pPr>
            <a:r>
              <a:rPr lang="en-US" b="true" sz="4452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  B.便利商店（7-11、全家、OK、萊爾富/須繳手續費6元）</a:t>
            </a:r>
          </a:p>
          <a:p>
            <a:pPr algn="l">
              <a:lnSpc>
                <a:spcPts val="7073"/>
              </a:lnSpc>
              <a:spcBef>
                <a:spcPct val="0"/>
              </a:spcBef>
            </a:pPr>
            <a:r>
              <a:rPr lang="en-US" b="true" sz="5052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  C</a:t>
            </a:r>
            <a:r>
              <a:rPr lang="en-US" b="true" sz="5052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.郵局(須繳手續費6元)</a:t>
            </a:r>
          </a:p>
          <a:p>
            <a:pPr algn="l">
              <a:lnSpc>
                <a:spcPts val="7073"/>
              </a:lnSpc>
              <a:spcBef>
                <a:spcPct val="0"/>
              </a:spcBef>
            </a:pPr>
            <a:r>
              <a:rPr lang="en-US" b="true" sz="5052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  D.利用QR-CODE線上繳費繳費</a:t>
            </a:r>
          </a:p>
        </p:txBody>
      </p:sp>
    </p:spTree>
  </p:cSld>
  <p:clrMapOvr>
    <a:masterClrMapping/>
  </p:clrMapOvr>
  <p:transition spd="fast">
    <p:fade/>
  </p:transition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732249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732249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732249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732249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732249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732249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732249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732249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732249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732249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732249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732249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732249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732249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5973824" y="30125"/>
            <a:ext cx="6444859" cy="1839714"/>
          </a:xfrm>
          <a:custGeom>
            <a:avLst/>
            <a:gdLst/>
            <a:ahLst/>
            <a:cxnLst/>
            <a:rect r="r" b="b" t="t" l="l"/>
            <a:pathLst>
              <a:path h="1839714" w="6444859">
                <a:moveTo>
                  <a:pt x="0" y="0"/>
                </a:moveTo>
                <a:lnTo>
                  <a:pt x="6444859" y="0"/>
                </a:lnTo>
                <a:lnTo>
                  <a:pt x="6444859" y="1839714"/>
                </a:lnTo>
                <a:lnTo>
                  <a:pt x="0" y="183971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9880939">
            <a:off x="504912" y="2106839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9880939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-3464674">
            <a:off x="239723" y="8645045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13754819" y="6345879"/>
            <a:ext cx="4329779" cy="3247334"/>
          </a:xfrm>
          <a:custGeom>
            <a:avLst/>
            <a:gdLst/>
            <a:ahLst/>
            <a:cxnLst/>
            <a:rect r="r" b="b" t="t" l="l"/>
            <a:pathLst>
              <a:path h="3247334" w="4329779">
                <a:moveTo>
                  <a:pt x="0" y="0"/>
                </a:moveTo>
                <a:lnTo>
                  <a:pt x="4329779" y="0"/>
                </a:lnTo>
                <a:lnTo>
                  <a:pt x="4329779" y="3247334"/>
                </a:lnTo>
                <a:lnTo>
                  <a:pt x="0" y="324733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0">
            <a:off x="2962881" y="5831673"/>
            <a:ext cx="2337538" cy="2337538"/>
          </a:xfrm>
          <a:custGeom>
            <a:avLst/>
            <a:gdLst/>
            <a:ahLst/>
            <a:cxnLst/>
            <a:rect r="r" b="b" t="t" l="l"/>
            <a:pathLst>
              <a:path h="2337538" w="2337538">
                <a:moveTo>
                  <a:pt x="0" y="0"/>
                </a:moveTo>
                <a:lnTo>
                  <a:pt x="2337538" y="0"/>
                </a:lnTo>
                <a:lnTo>
                  <a:pt x="2337538" y="2337539"/>
                </a:lnTo>
                <a:lnTo>
                  <a:pt x="0" y="233753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87" id="87"/>
          <p:cNvSpPr txBox="true"/>
          <p:nvPr/>
        </p:nvSpPr>
        <p:spPr>
          <a:xfrm rot="0">
            <a:off x="4533181" y="477580"/>
            <a:ext cx="8714379" cy="13922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9108">
                <a:solidFill>
                  <a:srgbClr val="E1A6E8"/>
                </a:solidFill>
                <a:latin typeface="Gaegu Bold"/>
                <a:ea typeface="Gaegu Bold"/>
                <a:cs typeface="Gaegu Bold"/>
                <a:sym typeface="Gaegu Bold"/>
              </a:rPr>
              <a:t>總務處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5463576" y="9160452"/>
            <a:ext cx="10583923" cy="666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5000">
                <a:solidFill>
                  <a:srgbClr val="FFFFFF"/>
                </a:solidFill>
                <a:latin typeface="Formula"/>
                <a:ea typeface="Formula"/>
                <a:cs typeface="Formula"/>
                <a:sym typeface="Formula"/>
              </a:rPr>
              <a:t>總務處分機：(08)7383628-14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2485878" y="1755187"/>
            <a:ext cx="13948124" cy="1558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b="true" sz="8000">
                <a:solidFill>
                  <a:srgbClr val="FF7F00"/>
                </a:solidFill>
                <a:latin typeface="Gaegu Bold"/>
                <a:ea typeface="Gaegu Bold"/>
                <a:cs typeface="Gaegu Bold"/>
                <a:sym typeface="Gaegu Bold"/>
              </a:rPr>
              <a:t>新生運動服裝 (學校代購金額) 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2993778" y="3270334"/>
            <a:ext cx="4613282" cy="11810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88"/>
              </a:lnSpc>
              <a:spcBef>
                <a:spcPct val="0"/>
              </a:spcBef>
            </a:pPr>
            <a:r>
              <a:rPr lang="en-US" b="true" sz="6062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短上衣  $160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3015554" y="4398177"/>
            <a:ext cx="5018628" cy="12239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93"/>
              </a:lnSpc>
              <a:spcBef>
                <a:spcPct val="0"/>
              </a:spcBef>
            </a:pPr>
            <a:r>
              <a:rPr lang="en-US" b="true" sz="6281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短褲    $120 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9442637" y="3256870"/>
            <a:ext cx="4761837" cy="11821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97"/>
              </a:lnSpc>
              <a:spcBef>
                <a:spcPct val="0"/>
              </a:spcBef>
            </a:pPr>
            <a:r>
              <a:rPr lang="en-US" b="true" sz="6069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長上衣  $200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9442637" y="4419984"/>
            <a:ext cx="4761837" cy="1245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08"/>
              </a:lnSpc>
              <a:spcBef>
                <a:spcPct val="0"/>
              </a:spcBef>
            </a:pPr>
            <a:r>
              <a:rPr lang="en-US" b="true" sz="6363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長  褲  $180</a:t>
            </a:r>
          </a:p>
        </p:txBody>
      </p:sp>
      <p:sp>
        <p:nvSpPr>
          <p:cNvPr name="TextBox 94" id="94"/>
          <p:cNvSpPr txBox="true"/>
          <p:nvPr/>
        </p:nvSpPr>
        <p:spPr>
          <a:xfrm rot="0">
            <a:off x="9481488" y="5601038"/>
            <a:ext cx="4722986" cy="12229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85"/>
              </a:lnSpc>
              <a:spcBef>
                <a:spcPct val="0"/>
              </a:spcBef>
            </a:pPr>
            <a:r>
              <a:rPr lang="en-US" b="true" sz="6275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外  套  $260</a:t>
            </a:r>
          </a:p>
        </p:txBody>
      </p:sp>
      <p:sp>
        <p:nvSpPr>
          <p:cNvPr name="TextBox 95" id="95"/>
          <p:cNvSpPr txBox="true"/>
          <p:nvPr/>
        </p:nvSpPr>
        <p:spPr>
          <a:xfrm rot="0">
            <a:off x="2065846" y="8030788"/>
            <a:ext cx="11569805" cy="10344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60"/>
              </a:lnSpc>
              <a:spcBef>
                <a:spcPct val="0"/>
              </a:spcBef>
            </a:pPr>
            <a:r>
              <a:rPr lang="en-US" sz="5400">
                <a:solidFill>
                  <a:srgbClr val="FFE70E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*自行購買注意學校代號  XIN YI</a:t>
            </a:r>
          </a:p>
        </p:txBody>
      </p:sp>
      <p:sp>
        <p:nvSpPr>
          <p:cNvPr name="TextBox 96" id="96"/>
          <p:cNvSpPr txBox="true"/>
          <p:nvPr/>
        </p:nvSpPr>
        <p:spPr>
          <a:xfrm rot="0">
            <a:off x="5463576" y="6604946"/>
            <a:ext cx="2791530" cy="952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08"/>
              </a:lnSpc>
              <a:spcBef>
                <a:spcPct val="0"/>
              </a:spcBef>
            </a:pPr>
            <a:r>
              <a:rPr lang="en-US" b="true" sz="4863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QR碼登記</a:t>
            </a:r>
            <a:r>
              <a:rPr lang="en-US" b="true" sz="4863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</a:p>
        </p:txBody>
      </p:sp>
    </p:spTree>
  </p:cSld>
  <p:clrMapOvr>
    <a:masterClrMapping/>
  </p:clrMapOvr>
  <p:transition spd="fast">
    <p:fade/>
  </p:transition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732249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732249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732249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732249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732249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732249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732249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732249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732249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732249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732249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732249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732249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732249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687303" y="6129486"/>
            <a:ext cx="6794590" cy="5486631"/>
          </a:xfrm>
          <a:custGeom>
            <a:avLst/>
            <a:gdLst/>
            <a:ahLst/>
            <a:cxnLst/>
            <a:rect r="r" b="b" t="t" l="l"/>
            <a:pathLst>
              <a:path h="5486631" w="6794590">
                <a:moveTo>
                  <a:pt x="0" y="0"/>
                </a:moveTo>
                <a:lnTo>
                  <a:pt x="6794590" y="0"/>
                </a:lnTo>
                <a:lnTo>
                  <a:pt x="6794590" y="5486631"/>
                </a:lnTo>
                <a:lnTo>
                  <a:pt x="0" y="5486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6171627" y="30125"/>
            <a:ext cx="5475586" cy="1563031"/>
          </a:xfrm>
          <a:custGeom>
            <a:avLst/>
            <a:gdLst/>
            <a:ahLst/>
            <a:cxnLst/>
            <a:rect r="r" b="b" t="t" l="l"/>
            <a:pathLst>
              <a:path h="1563031" w="5475586">
                <a:moveTo>
                  <a:pt x="0" y="0"/>
                </a:moveTo>
                <a:lnTo>
                  <a:pt x="5475586" y="0"/>
                </a:lnTo>
                <a:lnTo>
                  <a:pt x="5475586" y="1563030"/>
                </a:lnTo>
                <a:lnTo>
                  <a:pt x="0" y="15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3" id="83"/>
          <p:cNvSpPr txBox="true"/>
          <p:nvPr/>
        </p:nvSpPr>
        <p:spPr>
          <a:xfrm rot="0">
            <a:off x="4586519" y="365185"/>
            <a:ext cx="7678985" cy="1227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5"/>
              </a:lnSpc>
            </a:pPr>
            <a:r>
              <a:rPr lang="en-US" b="true" sz="8026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8026">
                <a:solidFill>
                  <a:srgbClr val="E1A6E8"/>
                </a:solidFill>
                <a:latin typeface="Gaegu Bold"/>
                <a:ea typeface="Gaegu Bold"/>
                <a:cs typeface="Gaegu Bold"/>
                <a:sym typeface="Gaegu Bold"/>
              </a:rPr>
              <a:t>總務處</a:t>
            </a:r>
          </a:p>
        </p:txBody>
      </p:sp>
      <p:sp>
        <p:nvSpPr>
          <p:cNvPr name="Freeform 84" id="84"/>
          <p:cNvSpPr/>
          <p:nvPr/>
        </p:nvSpPr>
        <p:spPr>
          <a:xfrm flipH="false" flipV="false" rot="9880939">
            <a:off x="504912" y="2106839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9880939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-3464674">
            <a:off x="239723" y="8645045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87" id="87"/>
          <p:cNvSpPr txBox="true"/>
          <p:nvPr/>
        </p:nvSpPr>
        <p:spPr>
          <a:xfrm rot="0">
            <a:off x="7229528" y="8782056"/>
            <a:ext cx="10583923" cy="666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5000">
                <a:solidFill>
                  <a:srgbClr val="FFFFFF"/>
                </a:solidFill>
                <a:latin typeface="Formula"/>
                <a:ea typeface="Formula"/>
                <a:cs typeface="Formula"/>
                <a:sym typeface="Formula"/>
              </a:rPr>
              <a:t>總務處分機：(08)7383628-14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2227771" y="1593905"/>
            <a:ext cx="4174823" cy="1263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b="true" sz="6499">
                <a:solidFill>
                  <a:srgbClr val="FF7F00"/>
                </a:solidFill>
                <a:latin typeface="Gaegu Bold"/>
                <a:ea typeface="Gaegu Bold"/>
                <a:cs typeface="Gaegu Bold"/>
                <a:sym typeface="Gaegu Bold"/>
              </a:rPr>
              <a:t>溫馨提醒：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2176291" y="3168276"/>
            <a:ext cx="13832458" cy="98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1.</a:t>
            </a:r>
            <a:r>
              <a:rPr lang="en-US" b="true" sz="5000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培養學生良好用水用電，養成節約能源的習慣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2227771" y="4265323"/>
            <a:ext cx="13415465" cy="98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2.</a:t>
            </a:r>
            <a:r>
              <a:rPr lang="en-US" b="true" sz="5000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指導孩子如廁衛生及廁所整潔維護的習慣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2227771" y="5366995"/>
            <a:ext cx="12148096" cy="98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3.</a:t>
            </a:r>
            <a:r>
              <a:rPr lang="en-US" b="true" sz="5000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教室新LED照明燈具已完成建置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2176291" y="6468666"/>
            <a:ext cx="12821416" cy="9873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4.</a:t>
            </a:r>
            <a:r>
              <a:rPr lang="en-US" b="true" sz="5000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同時課桌椅已全數更新，請孩子愛惜使用</a:t>
            </a:r>
          </a:p>
        </p:txBody>
      </p:sp>
    </p:spTree>
  </p:cSld>
  <p:clrMapOvr>
    <a:masterClrMapping/>
  </p:clrMapOvr>
  <p:transition spd="fast">
    <p:fade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732249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732249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732249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732249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732249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732249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732249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732249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732249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732249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732249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732249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732249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732249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687303" y="6129486"/>
            <a:ext cx="6794590" cy="5486631"/>
          </a:xfrm>
          <a:custGeom>
            <a:avLst/>
            <a:gdLst/>
            <a:ahLst/>
            <a:cxnLst/>
            <a:rect r="r" b="b" t="t" l="l"/>
            <a:pathLst>
              <a:path h="5486631" w="6794590">
                <a:moveTo>
                  <a:pt x="0" y="0"/>
                </a:moveTo>
                <a:lnTo>
                  <a:pt x="6794590" y="0"/>
                </a:lnTo>
                <a:lnTo>
                  <a:pt x="6794590" y="5486631"/>
                </a:lnTo>
                <a:lnTo>
                  <a:pt x="0" y="5486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6171627" y="30125"/>
            <a:ext cx="5475586" cy="1563031"/>
          </a:xfrm>
          <a:custGeom>
            <a:avLst/>
            <a:gdLst/>
            <a:ahLst/>
            <a:cxnLst/>
            <a:rect r="r" b="b" t="t" l="l"/>
            <a:pathLst>
              <a:path h="1563031" w="5475586">
                <a:moveTo>
                  <a:pt x="0" y="0"/>
                </a:moveTo>
                <a:lnTo>
                  <a:pt x="5475586" y="0"/>
                </a:lnTo>
                <a:lnTo>
                  <a:pt x="5475586" y="1563030"/>
                </a:lnTo>
                <a:lnTo>
                  <a:pt x="0" y="15630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3" id="83"/>
          <p:cNvSpPr txBox="true"/>
          <p:nvPr/>
        </p:nvSpPr>
        <p:spPr>
          <a:xfrm rot="0">
            <a:off x="4586519" y="365185"/>
            <a:ext cx="7678985" cy="12279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05"/>
              </a:lnSpc>
            </a:pPr>
            <a:r>
              <a:rPr lang="en-US" b="true" sz="8026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8026">
                <a:solidFill>
                  <a:srgbClr val="E1A6E8"/>
                </a:solidFill>
                <a:latin typeface="Gaegu Bold"/>
                <a:ea typeface="Gaegu Bold"/>
                <a:cs typeface="Gaegu Bold"/>
                <a:sym typeface="Gaegu Bold"/>
              </a:rPr>
              <a:t>總務處</a:t>
            </a:r>
          </a:p>
        </p:txBody>
      </p:sp>
      <p:sp>
        <p:nvSpPr>
          <p:cNvPr name="Freeform 84" id="84"/>
          <p:cNvSpPr/>
          <p:nvPr/>
        </p:nvSpPr>
        <p:spPr>
          <a:xfrm flipH="false" flipV="false" rot="9880939">
            <a:off x="504912" y="2106839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9880939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-3464674">
            <a:off x="239723" y="8645045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87" id="87"/>
          <p:cNvSpPr txBox="true"/>
          <p:nvPr/>
        </p:nvSpPr>
        <p:spPr>
          <a:xfrm rot="0">
            <a:off x="8109547" y="9163049"/>
            <a:ext cx="10583923" cy="666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5000">
                <a:solidFill>
                  <a:srgbClr val="FFFFFF"/>
                </a:solidFill>
                <a:latin typeface="Formula"/>
                <a:ea typeface="Formula"/>
                <a:cs typeface="Formula"/>
                <a:sym typeface="Formula"/>
              </a:rPr>
              <a:t>總務處分機：(08)7383628-14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2227771" y="1593905"/>
            <a:ext cx="4174823" cy="126362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99"/>
              </a:lnSpc>
              <a:spcBef>
                <a:spcPct val="0"/>
              </a:spcBef>
            </a:pPr>
            <a:r>
              <a:rPr lang="en-US" b="true" sz="6499">
                <a:solidFill>
                  <a:srgbClr val="FF7F00"/>
                </a:solidFill>
                <a:latin typeface="Gaegu Bold"/>
                <a:ea typeface="Gaegu Bold"/>
                <a:cs typeface="Gaegu Bold"/>
                <a:sym typeface="Gaegu Bold"/>
              </a:rPr>
              <a:t>溫馨提醒：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2232056" y="2997396"/>
            <a:ext cx="13115468" cy="1863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93"/>
              </a:lnSpc>
              <a:spcBef>
                <a:spcPct val="0"/>
              </a:spcBef>
            </a:pPr>
            <a:r>
              <a:rPr lang="en-US" b="true" sz="4995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5.</a:t>
            </a:r>
            <a:r>
              <a:rPr lang="en-US" b="true" sz="4995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飲水設備定期保養送驗，請學童自備水壺到校   </a:t>
            </a:r>
          </a:p>
          <a:p>
            <a:pPr algn="l">
              <a:lnSpc>
                <a:spcPts val="6993"/>
              </a:lnSpc>
              <a:spcBef>
                <a:spcPct val="0"/>
              </a:spcBef>
            </a:pPr>
            <a:r>
              <a:rPr lang="en-US" b="true" sz="4995">
                <a:solidFill>
                  <a:srgbClr val="FFE000"/>
                </a:solidFill>
                <a:latin typeface="Gaegu Bold"/>
                <a:ea typeface="Gaegu Bold"/>
                <a:cs typeface="Gaegu Bold"/>
                <a:sym typeface="Gaegu Bold"/>
              </a:rPr>
              <a:t>  補充，放心使用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129661" y="4914900"/>
            <a:ext cx="14822226" cy="2758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b="true" sz="5000">
                <a:solidFill>
                  <a:srgbClr val="FFE70E"/>
                </a:solidFill>
                <a:latin typeface="Gaegu Bold"/>
                <a:ea typeface="Gaegu Bold"/>
                <a:cs typeface="Gaegu Bold"/>
                <a:sym typeface="Gaegu Bold"/>
              </a:rPr>
              <a:t>6.學校營養午餐目前由芳味香食品企業有限公司</a:t>
            </a:r>
          </a:p>
          <a:p>
            <a:pPr algn="ctr">
              <a:lnSpc>
                <a:spcPts val="7000"/>
              </a:lnSpc>
            </a:pPr>
            <a:r>
              <a:rPr lang="en-US" b="true" sz="5000">
                <a:solidFill>
                  <a:srgbClr val="FFE70E"/>
                </a:solidFill>
                <a:latin typeface="Gaegu Bold"/>
                <a:ea typeface="Gaegu Bold"/>
                <a:cs typeface="Gaegu Bold"/>
                <a:sym typeface="Gaegu Bold"/>
              </a:rPr>
              <a:t>及庠懋食品企業社2家廠商輪流供應，菜單均由營養師</a:t>
            </a:r>
          </a:p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b="true" sz="5000">
                <a:solidFill>
                  <a:srgbClr val="FFE70E"/>
                </a:solidFill>
                <a:latin typeface="Gaegu Bold"/>
                <a:ea typeface="Gaegu Bold"/>
                <a:cs typeface="Gaegu Bold"/>
                <a:sym typeface="Gaegu Bold"/>
              </a:rPr>
              <a:t>審核把關</a:t>
            </a:r>
          </a:p>
        </p:txBody>
      </p:sp>
    </p:spTree>
  </p:cSld>
  <p:clrMapOvr>
    <a:masterClrMapping/>
  </p:clrMapOvr>
  <p:transition spd="fast">
    <p:fade/>
  </p:transition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732249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732249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732249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732249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732249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732249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732249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732249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732249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732249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732249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732249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732249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732249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5049187" y="6421707"/>
            <a:ext cx="6432706" cy="5194410"/>
          </a:xfrm>
          <a:custGeom>
            <a:avLst/>
            <a:gdLst/>
            <a:ahLst/>
            <a:cxnLst/>
            <a:rect r="r" b="b" t="t" l="l"/>
            <a:pathLst>
              <a:path h="5194410" w="6432706">
                <a:moveTo>
                  <a:pt x="0" y="0"/>
                </a:moveTo>
                <a:lnTo>
                  <a:pt x="6432706" y="0"/>
                </a:lnTo>
                <a:lnTo>
                  <a:pt x="6432706" y="5194410"/>
                </a:lnTo>
                <a:lnTo>
                  <a:pt x="0" y="51944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5973824" y="30125"/>
            <a:ext cx="6444859" cy="1839714"/>
          </a:xfrm>
          <a:custGeom>
            <a:avLst/>
            <a:gdLst/>
            <a:ahLst/>
            <a:cxnLst/>
            <a:rect r="r" b="b" t="t" l="l"/>
            <a:pathLst>
              <a:path h="1839714" w="6444859">
                <a:moveTo>
                  <a:pt x="0" y="0"/>
                </a:moveTo>
                <a:lnTo>
                  <a:pt x="6444859" y="0"/>
                </a:lnTo>
                <a:lnTo>
                  <a:pt x="6444859" y="1839714"/>
                </a:lnTo>
                <a:lnTo>
                  <a:pt x="0" y="18397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3" id="83"/>
          <p:cNvSpPr txBox="true"/>
          <p:nvPr/>
        </p:nvSpPr>
        <p:spPr>
          <a:xfrm rot="0">
            <a:off x="4533181" y="477580"/>
            <a:ext cx="8714379" cy="1392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9108">
                <a:solidFill>
                  <a:srgbClr val="FF914D"/>
                </a:solidFill>
                <a:latin typeface="Gaegu Bold"/>
                <a:ea typeface="Gaegu Bold"/>
                <a:cs typeface="Gaegu Bold"/>
                <a:sym typeface="Gaegu Bold"/>
              </a:rPr>
              <a:t>家長會組織</a:t>
            </a:r>
          </a:p>
        </p:txBody>
      </p:sp>
      <p:sp>
        <p:nvSpPr>
          <p:cNvPr name="Freeform 84" id="84"/>
          <p:cNvSpPr/>
          <p:nvPr/>
        </p:nvSpPr>
        <p:spPr>
          <a:xfrm flipH="false" flipV="false" rot="9880939">
            <a:off x="504912" y="2106839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9880939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-3464674">
            <a:off x="239723" y="8645045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87" id="87"/>
          <p:cNvSpPr txBox="true"/>
          <p:nvPr/>
        </p:nvSpPr>
        <p:spPr>
          <a:xfrm rot="0">
            <a:off x="8109547" y="9163049"/>
            <a:ext cx="10583923" cy="666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5000">
                <a:solidFill>
                  <a:srgbClr val="FFFFFF"/>
                </a:solidFill>
                <a:latin typeface="Formula"/>
                <a:ea typeface="Formula"/>
                <a:cs typeface="Formula"/>
                <a:sym typeface="Formula"/>
              </a:rPr>
              <a:t>總務處分機：(08)7383628-14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5042516" y="2207537"/>
            <a:ext cx="8785082" cy="887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b="true" sz="5199">
                <a:solidFill>
                  <a:srgbClr val="FFE70E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班級家長大表大會(每班2-3名)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7163003" y="3437502"/>
            <a:ext cx="3961995" cy="887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b="true" sz="5199">
                <a:solidFill>
                  <a:srgbClr val="FFE70E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票選家長委員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7823335" y="4829393"/>
            <a:ext cx="2641330" cy="887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b="true" sz="5199">
                <a:solidFill>
                  <a:srgbClr val="FFE70E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常務委員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5883764" y="6062366"/>
            <a:ext cx="7102585" cy="887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b="true" sz="5199">
                <a:solidFill>
                  <a:srgbClr val="FFE70E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會長(指定副會長若干名)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2305410" y="7454256"/>
            <a:ext cx="14523289" cy="8870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b="true" sz="5199">
                <a:solidFill>
                  <a:srgbClr val="FFE70E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改選日期/時間:114.10.03(五) 晚上 7:30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3668462" y="8725223"/>
            <a:ext cx="3737304" cy="7788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19"/>
              </a:lnSpc>
            </a:pPr>
            <a:r>
              <a:rPr lang="en-US" sz="4585" b="true">
                <a:solidFill>
                  <a:srgbClr val="7BCFFB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(3F視聽教室)</a:t>
            </a:r>
          </a:p>
        </p:txBody>
      </p:sp>
    </p:spTree>
  </p:cSld>
  <p:clrMapOvr>
    <a:masterClrMapping/>
  </p:clrMapOvr>
  <p:transition spd="fast">
    <p:fade/>
  </p:transition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732249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732249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732249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732249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732249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732249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732249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732249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732249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732249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732249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732249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732249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732249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687303" y="6129486"/>
            <a:ext cx="6794590" cy="5486631"/>
          </a:xfrm>
          <a:custGeom>
            <a:avLst/>
            <a:gdLst/>
            <a:ahLst/>
            <a:cxnLst/>
            <a:rect r="r" b="b" t="t" l="l"/>
            <a:pathLst>
              <a:path h="5486631" w="6794590">
                <a:moveTo>
                  <a:pt x="0" y="0"/>
                </a:moveTo>
                <a:lnTo>
                  <a:pt x="6794590" y="0"/>
                </a:lnTo>
                <a:lnTo>
                  <a:pt x="6794590" y="5486631"/>
                </a:lnTo>
                <a:lnTo>
                  <a:pt x="0" y="5486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5973824" y="30125"/>
            <a:ext cx="6444859" cy="1839714"/>
          </a:xfrm>
          <a:custGeom>
            <a:avLst/>
            <a:gdLst/>
            <a:ahLst/>
            <a:cxnLst/>
            <a:rect r="r" b="b" t="t" l="l"/>
            <a:pathLst>
              <a:path h="1839714" w="6444859">
                <a:moveTo>
                  <a:pt x="0" y="0"/>
                </a:moveTo>
                <a:lnTo>
                  <a:pt x="6444859" y="0"/>
                </a:lnTo>
                <a:lnTo>
                  <a:pt x="6444859" y="1839714"/>
                </a:lnTo>
                <a:lnTo>
                  <a:pt x="0" y="183971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3" id="83"/>
          <p:cNvSpPr txBox="true"/>
          <p:nvPr/>
        </p:nvSpPr>
        <p:spPr>
          <a:xfrm rot="0">
            <a:off x="4533181" y="477580"/>
            <a:ext cx="8714379" cy="1392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FF914D"/>
                </a:solidFill>
                <a:latin typeface="Gaegu Bold"/>
                <a:ea typeface="Gaegu Bold"/>
                <a:cs typeface="Gaegu Bold"/>
                <a:sym typeface="Gaegu Bold"/>
              </a:rPr>
              <a:t>家長會</a:t>
            </a:r>
          </a:p>
        </p:txBody>
      </p:sp>
      <p:sp>
        <p:nvSpPr>
          <p:cNvPr name="Freeform 84" id="84"/>
          <p:cNvSpPr/>
          <p:nvPr/>
        </p:nvSpPr>
        <p:spPr>
          <a:xfrm flipH="false" flipV="false" rot="9880939">
            <a:off x="504912" y="2106839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9880939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-3464674">
            <a:off x="239723" y="8645045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87" id="87"/>
          <p:cNvSpPr txBox="true"/>
          <p:nvPr/>
        </p:nvSpPr>
        <p:spPr>
          <a:xfrm rot="0">
            <a:off x="7500675" y="9065513"/>
            <a:ext cx="10583923" cy="6667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00"/>
              </a:lnSpc>
            </a:pPr>
            <a:r>
              <a:rPr lang="en-US" sz="5000">
                <a:solidFill>
                  <a:srgbClr val="FFFFFF"/>
                </a:solidFill>
                <a:latin typeface="Formula"/>
                <a:ea typeface="Formula"/>
                <a:cs typeface="Formula"/>
                <a:sym typeface="Formula"/>
              </a:rPr>
              <a:t>總務處分機：(08)7383628-14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2526136" y="7032958"/>
            <a:ext cx="12728468" cy="1273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b="true" sz="6500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歡迎您的加入 造福每位信義的孩子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3878111" y="3166773"/>
            <a:ext cx="8098196" cy="1254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E70E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1.</a:t>
            </a:r>
            <a:r>
              <a:rPr lang="en-US" sz="6500">
                <a:solidFill>
                  <a:srgbClr val="FFE70E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本校家長會組織健全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3878111" y="4478704"/>
            <a:ext cx="13145083" cy="21758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80"/>
              </a:lnSpc>
              <a:spcBef>
                <a:spcPct val="0"/>
              </a:spcBef>
            </a:pPr>
            <a:r>
              <a:rPr lang="en-US" sz="5914">
                <a:solidFill>
                  <a:srgbClr val="FFE70E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2.</a:t>
            </a:r>
            <a:r>
              <a:rPr lang="en-US" sz="5914">
                <a:solidFill>
                  <a:srgbClr val="FFE70E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提供全校學生完善的福利/</a:t>
            </a:r>
          </a:p>
          <a:p>
            <a:pPr algn="l">
              <a:lnSpc>
                <a:spcPts val="8280"/>
              </a:lnSpc>
              <a:spcBef>
                <a:spcPct val="0"/>
              </a:spcBef>
            </a:pPr>
            <a:r>
              <a:rPr lang="en-US" sz="5914">
                <a:solidFill>
                  <a:srgbClr val="FFE70E"/>
                </a:solidFill>
                <a:latin typeface="王漢宗顏楷體"/>
                <a:ea typeface="王漢宗顏楷體"/>
                <a:cs typeface="王漢宗顏楷體"/>
                <a:sym typeface="王漢宗顏楷體"/>
              </a:rPr>
              <a:t> 舉凡慶生會、運動會、兒童節活動…等</a:t>
            </a:r>
          </a:p>
        </p:txBody>
      </p:sp>
    </p:spTree>
  </p:cSld>
  <p:clrMapOvr>
    <a:masterClrMapping/>
  </p:clrMapOvr>
  <p:transition spd="fast">
    <p:fade/>
  </p:transition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43697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43697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43697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43697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43697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43697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43697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43697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43697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43697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43697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43697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5547088" y="217798"/>
            <a:ext cx="7193824" cy="2053510"/>
          </a:xfrm>
          <a:custGeom>
            <a:avLst/>
            <a:gdLst/>
            <a:ahLst/>
            <a:cxnLst/>
            <a:rect r="r" b="b" t="t" l="l"/>
            <a:pathLst>
              <a:path h="2053510" w="7193824">
                <a:moveTo>
                  <a:pt x="0" y="0"/>
                </a:moveTo>
                <a:lnTo>
                  <a:pt x="7193824" y="0"/>
                </a:lnTo>
                <a:lnTo>
                  <a:pt x="7193824" y="2053510"/>
                </a:lnTo>
                <a:lnTo>
                  <a:pt x="0" y="20535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2" id="82"/>
          <p:cNvSpPr txBox="true"/>
          <p:nvPr/>
        </p:nvSpPr>
        <p:spPr>
          <a:xfrm rot="0">
            <a:off x="5243046" y="2571290"/>
            <a:ext cx="11520916" cy="5975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288"/>
              </a:lnSpc>
            </a:pPr>
            <a:r>
              <a:rPr lang="en-US" sz="72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1.重大行事曆</a:t>
            </a:r>
          </a:p>
          <a:p>
            <a:pPr algn="l">
              <a:lnSpc>
                <a:spcPts val="9288"/>
              </a:lnSpc>
            </a:pPr>
            <a:r>
              <a:rPr lang="en-US" sz="72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2.學校事務宣導</a:t>
            </a:r>
          </a:p>
          <a:p>
            <a:pPr algn="l">
              <a:lnSpc>
                <a:spcPts val="9288"/>
              </a:lnSpc>
            </a:pPr>
            <a:r>
              <a:rPr lang="en-US" sz="72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3.班級經營報告</a:t>
            </a:r>
          </a:p>
          <a:p>
            <a:pPr algn="l">
              <a:lnSpc>
                <a:spcPts val="9288"/>
              </a:lnSpc>
            </a:pPr>
            <a:r>
              <a:rPr lang="en-US" sz="72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4.成績評量辦法</a:t>
            </a:r>
          </a:p>
          <a:p>
            <a:pPr algn="l">
              <a:lnSpc>
                <a:spcPts val="9288"/>
              </a:lnSpc>
            </a:pPr>
            <a:r>
              <a:rPr lang="en-US" sz="7200" spc="266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5.</a:t>
            </a:r>
            <a:r>
              <a:rPr lang="en-US" sz="7200" spc="266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遴選學生</a:t>
            </a:r>
            <a:r>
              <a:rPr lang="en-US" sz="7200" spc="266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家長會代表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4950066" y="869445"/>
            <a:ext cx="8036284" cy="12847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64"/>
              </a:lnSpc>
            </a:pPr>
            <a:r>
              <a:rPr lang="en-US" b="true" sz="8400">
                <a:solidFill>
                  <a:srgbClr val="1800AD"/>
                </a:solidFill>
                <a:latin typeface="Gaegu Bold"/>
                <a:ea typeface="Gaegu Bold"/>
                <a:cs typeface="Gaegu Bold"/>
                <a:sym typeface="Gaegu Bold"/>
              </a:rPr>
              <a:t>親師交流</a:t>
            </a:r>
          </a:p>
        </p:txBody>
      </p:sp>
      <p:sp>
        <p:nvSpPr>
          <p:cNvPr name="Freeform 84" id="84"/>
          <p:cNvSpPr/>
          <p:nvPr/>
        </p:nvSpPr>
        <p:spPr>
          <a:xfrm flipH="false" flipV="false" rot="0">
            <a:off x="110530" y="7016106"/>
            <a:ext cx="2921972" cy="3302946"/>
          </a:xfrm>
          <a:custGeom>
            <a:avLst/>
            <a:gdLst/>
            <a:ahLst/>
            <a:cxnLst/>
            <a:rect r="r" b="b" t="t" l="l"/>
            <a:pathLst>
              <a:path h="3302946" w="2921972">
                <a:moveTo>
                  <a:pt x="0" y="0"/>
                </a:moveTo>
                <a:lnTo>
                  <a:pt x="2921972" y="0"/>
                </a:lnTo>
                <a:lnTo>
                  <a:pt x="2921972" y="3302947"/>
                </a:lnTo>
                <a:lnTo>
                  <a:pt x="0" y="33029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15239925" y="6932900"/>
            <a:ext cx="3048075" cy="3227989"/>
          </a:xfrm>
          <a:custGeom>
            <a:avLst/>
            <a:gdLst/>
            <a:ahLst/>
            <a:cxnLst/>
            <a:rect r="r" b="b" t="t" l="l"/>
            <a:pathLst>
              <a:path h="3227989" w="3048075">
                <a:moveTo>
                  <a:pt x="0" y="0"/>
                </a:moveTo>
                <a:lnTo>
                  <a:pt x="3048075" y="0"/>
                </a:lnTo>
                <a:lnTo>
                  <a:pt x="3048075" y="3227989"/>
                </a:lnTo>
                <a:lnTo>
                  <a:pt x="0" y="32279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7598" t="-4243" r="-868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9880939">
            <a:off x="600209" y="2439934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8"/>
                </a:lnTo>
                <a:lnTo>
                  <a:pt x="0" y="8526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7" id="87"/>
          <p:cNvSpPr/>
          <p:nvPr/>
        </p:nvSpPr>
        <p:spPr>
          <a:xfrm flipH="false" flipV="false" rot="9880939">
            <a:off x="14094798" y="315848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60842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60842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60842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60842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60842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60842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60842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60842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60842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60842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60842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60842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60842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60842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687303" y="6005661"/>
            <a:ext cx="6794590" cy="5486631"/>
          </a:xfrm>
          <a:custGeom>
            <a:avLst/>
            <a:gdLst/>
            <a:ahLst/>
            <a:cxnLst/>
            <a:rect r="r" b="b" t="t" l="l"/>
            <a:pathLst>
              <a:path h="5486631" w="6794590">
                <a:moveTo>
                  <a:pt x="0" y="0"/>
                </a:moveTo>
                <a:lnTo>
                  <a:pt x="6794590" y="0"/>
                </a:lnTo>
                <a:lnTo>
                  <a:pt x="6794590" y="5486631"/>
                </a:lnTo>
                <a:lnTo>
                  <a:pt x="0" y="5486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5599342" y="239839"/>
            <a:ext cx="7193824" cy="2053510"/>
          </a:xfrm>
          <a:custGeom>
            <a:avLst/>
            <a:gdLst/>
            <a:ahLst/>
            <a:cxnLst/>
            <a:rect r="r" b="b" t="t" l="l"/>
            <a:pathLst>
              <a:path h="2053510" w="7193824">
                <a:moveTo>
                  <a:pt x="0" y="0"/>
                </a:moveTo>
                <a:lnTo>
                  <a:pt x="7193823" y="0"/>
                </a:lnTo>
                <a:lnTo>
                  <a:pt x="7193823" y="2053510"/>
                </a:lnTo>
                <a:lnTo>
                  <a:pt x="0" y="20535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3" id="83"/>
          <p:cNvSpPr txBox="true"/>
          <p:nvPr/>
        </p:nvSpPr>
        <p:spPr>
          <a:xfrm rot="0">
            <a:off x="4443392" y="716605"/>
            <a:ext cx="8714379" cy="1392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9108">
                <a:solidFill>
                  <a:srgbClr val="FFDE59"/>
                </a:solidFill>
                <a:latin typeface="Gaegu Bold"/>
                <a:ea typeface="Gaegu Bold"/>
                <a:cs typeface="Gaegu Bold"/>
                <a:sym typeface="Gaegu Bold"/>
              </a:rPr>
              <a:t>輔導室</a:t>
            </a:r>
          </a:p>
        </p:txBody>
      </p:sp>
      <p:sp>
        <p:nvSpPr>
          <p:cNvPr name="Freeform 84" id="84"/>
          <p:cNvSpPr/>
          <p:nvPr/>
        </p:nvSpPr>
        <p:spPr>
          <a:xfrm flipH="false" flipV="false" rot="9880939">
            <a:off x="336008" y="2341432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9880939">
            <a:off x="14185093" y="77954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-3464674">
            <a:off x="319685" y="8593618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8" y="0"/>
                </a:lnTo>
                <a:lnTo>
                  <a:pt x="1494968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87" id="87"/>
          <p:cNvSpPr txBox="true"/>
          <p:nvPr/>
        </p:nvSpPr>
        <p:spPr>
          <a:xfrm rot="0">
            <a:off x="1459301" y="2215472"/>
            <a:ext cx="4140041" cy="887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6000">
                <a:solidFill>
                  <a:srgbClr val="FF6D4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人員編制：</a:t>
            </a:r>
          </a:p>
        </p:txBody>
      </p:sp>
      <p:sp>
        <p:nvSpPr>
          <p:cNvPr name="TextBox 88" id="88"/>
          <p:cNvSpPr txBox="true"/>
          <p:nvPr/>
        </p:nvSpPr>
        <p:spPr>
          <a:xfrm rot="0">
            <a:off x="4676347" y="8692119"/>
            <a:ext cx="8481432" cy="916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輔導室</a:t>
            </a:r>
            <a:r>
              <a:rPr lang="en-US" sz="48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分機：(08)7383628-15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5770792" y="2266836"/>
            <a:ext cx="6124868" cy="6509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72"/>
              </a:lnSpc>
            </a:pPr>
            <a:r>
              <a:rPr lang="en-US" sz="5400">
                <a:solidFill>
                  <a:srgbClr val="FF7F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輔導主任 張安臨</a:t>
            </a:r>
          </a:p>
          <a:p>
            <a:pPr algn="ctr">
              <a:lnSpc>
                <a:spcPts val="6372"/>
              </a:lnSpc>
            </a:pPr>
            <a:r>
              <a:rPr lang="en-US" sz="5400">
                <a:solidFill>
                  <a:srgbClr val="FF7F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輔導組長 方明順</a:t>
            </a:r>
          </a:p>
          <a:p>
            <a:pPr algn="ctr">
              <a:lnSpc>
                <a:spcPts val="6372"/>
              </a:lnSpc>
            </a:pPr>
            <a:r>
              <a:rPr lang="en-US" sz="5400">
                <a:solidFill>
                  <a:srgbClr val="FFDE59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專輔教師 黃致慧</a:t>
            </a:r>
          </a:p>
          <a:p>
            <a:pPr algn="ctr">
              <a:lnSpc>
                <a:spcPts val="6372"/>
              </a:lnSpc>
            </a:pPr>
            <a:r>
              <a:rPr lang="en-US" sz="5400">
                <a:solidFill>
                  <a:srgbClr val="FFDE59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專輔教師 連芷若</a:t>
            </a:r>
          </a:p>
          <a:p>
            <a:pPr algn="ctr">
              <a:lnSpc>
                <a:spcPts val="6372"/>
              </a:lnSpc>
            </a:pPr>
            <a:r>
              <a:rPr lang="en-US" sz="5400">
                <a:solidFill>
                  <a:srgbClr val="FF7F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資料組長 沈維萱</a:t>
            </a:r>
          </a:p>
          <a:p>
            <a:pPr algn="ctr">
              <a:lnSpc>
                <a:spcPts val="6372"/>
              </a:lnSpc>
            </a:pPr>
            <a:r>
              <a:rPr lang="en-US" sz="5400">
                <a:solidFill>
                  <a:srgbClr val="FF914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特教教師 葉政憲</a:t>
            </a:r>
          </a:p>
          <a:p>
            <a:pPr algn="ctr">
              <a:lnSpc>
                <a:spcPts val="6372"/>
              </a:lnSpc>
            </a:pPr>
            <a:r>
              <a:rPr lang="en-US" sz="5400">
                <a:solidFill>
                  <a:srgbClr val="FF914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特教教師 葉振元</a:t>
            </a:r>
          </a:p>
          <a:p>
            <a:pPr algn="ctr">
              <a:lnSpc>
                <a:spcPts val="6372"/>
              </a:lnSpc>
            </a:pPr>
            <a:r>
              <a:rPr lang="en-US" sz="5400">
                <a:solidFill>
                  <a:srgbClr val="FF914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特教教師 林珊亦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1497882" y="2333403"/>
            <a:ext cx="2976935" cy="6509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72"/>
              </a:lnSpc>
            </a:pPr>
            <a:r>
              <a:rPr lang="en-US" sz="54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</a:t>
            </a:r>
            <a:r>
              <a:rPr lang="en-US" sz="54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分機15)</a:t>
            </a:r>
          </a:p>
          <a:p>
            <a:pPr algn="ctr">
              <a:lnSpc>
                <a:spcPts val="6372"/>
              </a:lnSpc>
            </a:pPr>
            <a:r>
              <a:rPr lang="en-US" sz="54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(分機06)</a:t>
            </a:r>
          </a:p>
          <a:p>
            <a:pPr algn="ctr">
              <a:lnSpc>
                <a:spcPts val="6372"/>
              </a:lnSpc>
            </a:pPr>
            <a:r>
              <a:rPr lang="en-US" sz="54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(分機06)</a:t>
            </a:r>
          </a:p>
          <a:p>
            <a:pPr algn="ctr">
              <a:lnSpc>
                <a:spcPts val="6372"/>
              </a:lnSpc>
            </a:pPr>
            <a:r>
              <a:rPr lang="en-US" sz="54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(分機07)</a:t>
            </a:r>
          </a:p>
          <a:p>
            <a:pPr algn="ctr">
              <a:lnSpc>
                <a:spcPts val="6372"/>
              </a:lnSpc>
            </a:pPr>
            <a:r>
              <a:rPr lang="en-US" sz="54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(分機07)</a:t>
            </a:r>
          </a:p>
          <a:p>
            <a:pPr algn="ctr">
              <a:lnSpc>
                <a:spcPts val="6372"/>
              </a:lnSpc>
            </a:pPr>
            <a:r>
              <a:rPr lang="en-US" sz="54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(分機20)</a:t>
            </a:r>
          </a:p>
          <a:p>
            <a:pPr algn="ctr">
              <a:lnSpc>
                <a:spcPts val="6372"/>
              </a:lnSpc>
            </a:pPr>
            <a:r>
              <a:rPr lang="en-US" sz="54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(分機20)</a:t>
            </a:r>
          </a:p>
          <a:p>
            <a:pPr algn="ctr">
              <a:lnSpc>
                <a:spcPts val="6372"/>
              </a:lnSpc>
            </a:pPr>
            <a:r>
              <a:rPr lang="en-US" sz="54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(分機21)</a:t>
            </a:r>
          </a:p>
        </p:txBody>
      </p:sp>
    </p:spTree>
  </p:cSld>
  <p:clrMapOvr>
    <a:masterClrMapping/>
  </p:clrMapOvr>
  <p:transition spd="fast">
    <p:fade/>
  </p:transition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60842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60842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60842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60842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60842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60842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60842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60842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60842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60842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60842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60842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60842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60842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687303" y="6005661"/>
            <a:ext cx="6794590" cy="5486631"/>
          </a:xfrm>
          <a:custGeom>
            <a:avLst/>
            <a:gdLst/>
            <a:ahLst/>
            <a:cxnLst/>
            <a:rect r="r" b="b" t="t" l="l"/>
            <a:pathLst>
              <a:path h="5486631" w="6794590">
                <a:moveTo>
                  <a:pt x="0" y="0"/>
                </a:moveTo>
                <a:lnTo>
                  <a:pt x="6794590" y="0"/>
                </a:lnTo>
                <a:lnTo>
                  <a:pt x="6794590" y="5486631"/>
                </a:lnTo>
                <a:lnTo>
                  <a:pt x="0" y="5486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5599342" y="239839"/>
            <a:ext cx="7193824" cy="2053510"/>
          </a:xfrm>
          <a:custGeom>
            <a:avLst/>
            <a:gdLst/>
            <a:ahLst/>
            <a:cxnLst/>
            <a:rect r="r" b="b" t="t" l="l"/>
            <a:pathLst>
              <a:path h="2053510" w="7193824">
                <a:moveTo>
                  <a:pt x="0" y="0"/>
                </a:moveTo>
                <a:lnTo>
                  <a:pt x="7193823" y="0"/>
                </a:lnTo>
                <a:lnTo>
                  <a:pt x="7193823" y="2053510"/>
                </a:lnTo>
                <a:lnTo>
                  <a:pt x="0" y="20535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1459301" y="2029254"/>
            <a:ext cx="2772642" cy="1621789"/>
          </a:xfrm>
          <a:custGeom>
            <a:avLst/>
            <a:gdLst/>
            <a:ahLst/>
            <a:cxnLst/>
            <a:rect r="r" b="b" t="t" l="l"/>
            <a:pathLst>
              <a:path h="1621789" w="2772642">
                <a:moveTo>
                  <a:pt x="0" y="0"/>
                </a:moveTo>
                <a:lnTo>
                  <a:pt x="2772643" y="0"/>
                </a:lnTo>
                <a:lnTo>
                  <a:pt x="2772643" y="1621789"/>
                </a:lnTo>
                <a:lnTo>
                  <a:pt x="0" y="16217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8139" t="0" r="-24284" b="0"/>
            </a:stretch>
          </a:blipFill>
        </p:spPr>
      </p:sp>
      <p:sp>
        <p:nvSpPr>
          <p:cNvPr name="TextBox 84" id="84"/>
          <p:cNvSpPr txBox="true"/>
          <p:nvPr/>
        </p:nvSpPr>
        <p:spPr>
          <a:xfrm rot="0">
            <a:off x="4443392" y="716605"/>
            <a:ext cx="8714379" cy="1392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9108">
                <a:solidFill>
                  <a:srgbClr val="FFDE59"/>
                </a:solidFill>
                <a:latin typeface="Gaegu Bold"/>
                <a:ea typeface="Gaegu Bold"/>
                <a:cs typeface="Gaegu Bold"/>
                <a:sym typeface="Gaegu Bold"/>
              </a:rPr>
              <a:t>輔導室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3635920" y="2159917"/>
            <a:ext cx="10329324" cy="1652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814"/>
              </a:lnSpc>
            </a:pPr>
            <a:r>
              <a:rPr lang="en-US" b="true" sz="84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校內榮譽制度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732616" y="2051584"/>
            <a:ext cx="2032095" cy="1368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E78462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業務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2907907" y="3921832"/>
            <a:ext cx="12141280" cy="12982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33"/>
              </a:lnSpc>
            </a:pPr>
            <a:r>
              <a:rPr lang="en-US" b="true" sz="6150" spc="172">
                <a:solidFill>
                  <a:srgbClr val="FFC81F"/>
                </a:solidFill>
                <a:latin typeface="Gaegu Bold"/>
                <a:ea typeface="Gaegu Bold"/>
                <a:cs typeface="Gaegu Bold"/>
                <a:sym typeface="Gaegu Bold"/>
              </a:rPr>
              <a:t>20張可愛卡可以獲得</a:t>
            </a:r>
            <a:r>
              <a:rPr lang="en-US" b="true" sz="6150" spc="172">
                <a:solidFill>
                  <a:srgbClr val="EA2604"/>
                </a:solidFill>
                <a:latin typeface="Gaegu Bold"/>
                <a:ea typeface="Gaegu Bold"/>
                <a:cs typeface="Gaegu Bold"/>
                <a:sym typeface="Gaegu Bold"/>
              </a:rPr>
              <a:t>榮譽獎狀一張</a:t>
            </a:r>
          </a:p>
        </p:txBody>
      </p:sp>
      <p:sp>
        <p:nvSpPr>
          <p:cNvPr name="Freeform 88" id="88"/>
          <p:cNvSpPr/>
          <p:nvPr/>
        </p:nvSpPr>
        <p:spPr>
          <a:xfrm flipH="false" flipV="false" rot="9880939">
            <a:off x="419179" y="2106839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89" id="89"/>
          <p:cNvSpPr/>
          <p:nvPr/>
        </p:nvSpPr>
        <p:spPr>
          <a:xfrm flipH="false" flipV="false" rot="9880939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90" id="90"/>
          <p:cNvSpPr/>
          <p:nvPr/>
        </p:nvSpPr>
        <p:spPr>
          <a:xfrm flipH="false" flipV="false" rot="-3464674">
            <a:off x="239723" y="8641243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91" id="91"/>
          <p:cNvSpPr txBox="true"/>
          <p:nvPr/>
        </p:nvSpPr>
        <p:spPr>
          <a:xfrm rot="0">
            <a:off x="3764711" y="8642241"/>
            <a:ext cx="9861863" cy="802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54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輔導室分機：(08)7383628-07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573547" y="5334361"/>
            <a:ext cx="14454069" cy="25079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33"/>
              </a:lnSpc>
            </a:pPr>
            <a:r>
              <a:rPr lang="en-US" b="true" sz="6150" spc="172">
                <a:solidFill>
                  <a:srgbClr val="FFC81F"/>
                </a:solidFill>
                <a:latin typeface="Gaegu Bold"/>
                <a:ea typeface="Gaegu Bold"/>
                <a:cs typeface="Gaegu Bold"/>
                <a:sym typeface="Gaegu Bold"/>
              </a:rPr>
              <a:t>累積多張榮譽狀可至資料組登記兌換獎品</a:t>
            </a:r>
          </a:p>
          <a:p>
            <a:pPr algn="ctr">
              <a:lnSpc>
                <a:spcPts val="9533"/>
              </a:lnSpc>
            </a:pPr>
            <a:r>
              <a:rPr lang="en-US" b="true" sz="6150" spc="172">
                <a:solidFill>
                  <a:srgbClr val="FFC81F"/>
                </a:solidFill>
                <a:latin typeface="Gaegu Bold"/>
                <a:ea typeface="Gaegu Bold"/>
                <a:cs typeface="Gaegu Bold"/>
                <a:sym typeface="Gaegu Bold"/>
              </a:rPr>
              <a:t>獎品內容張貼在各班級哦!</a:t>
            </a:r>
          </a:p>
        </p:txBody>
      </p:sp>
    </p:spTree>
  </p:cSld>
  <p:clrMapOvr>
    <a:masterClrMapping/>
  </p:clrMapOvr>
  <p:transition spd="fast">
    <p:fade/>
  </p:transition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60842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60842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60842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60842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60842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60842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60842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60842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60842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60842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60842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60842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60842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60842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687303" y="6005661"/>
            <a:ext cx="6794590" cy="5486631"/>
          </a:xfrm>
          <a:custGeom>
            <a:avLst/>
            <a:gdLst/>
            <a:ahLst/>
            <a:cxnLst/>
            <a:rect r="r" b="b" t="t" l="l"/>
            <a:pathLst>
              <a:path h="5486631" w="6794590">
                <a:moveTo>
                  <a:pt x="0" y="0"/>
                </a:moveTo>
                <a:lnTo>
                  <a:pt x="6794590" y="0"/>
                </a:lnTo>
                <a:lnTo>
                  <a:pt x="6794590" y="5486631"/>
                </a:lnTo>
                <a:lnTo>
                  <a:pt x="0" y="5486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5599342" y="239839"/>
            <a:ext cx="7193824" cy="2053510"/>
          </a:xfrm>
          <a:custGeom>
            <a:avLst/>
            <a:gdLst/>
            <a:ahLst/>
            <a:cxnLst/>
            <a:rect r="r" b="b" t="t" l="l"/>
            <a:pathLst>
              <a:path h="2053510" w="7193824">
                <a:moveTo>
                  <a:pt x="0" y="0"/>
                </a:moveTo>
                <a:lnTo>
                  <a:pt x="7193823" y="0"/>
                </a:lnTo>
                <a:lnTo>
                  <a:pt x="7193823" y="2053510"/>
                </a:lnTo>
                <a:lnTo>
                  <a:pt x="0" y="20535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1459301" y="2029254"/>
            <a:ext cx="2772642" cy="1621789"/>
          </a:xfrm>
          <a:custGeom>
            <a:avLst/>
            <a:gdLst/>
            <a:ahLst/>
            <a:cxnLst/>
            <a:rect r="r" b="b" t="t" l="l"/>
            <a:pathLst>
              <a:path h="1621789" w="2772642">
                <a:moveTo>
                  <a:pt x="0" y="0"/>
                </a:moveTo>
                <a:lnTo>
                  <a:pt x="2772643" y="0"/>
                </a:lnTo>
                <a:lnTo>
                  <a:pt x="2772643" y="1621789"/>
                </a:lnTo>
                <a:lnTo>
                  <a:pt x="0" y="16217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8139" t="0" r="-24284" b="0"/>
            </a:stretch>
          </a:blipFill>
        </p:spPr>
      </p:sp>
      <p:sp>
        <p:nvSpPr>
          <p:cNvPr name="TextBox 84" id="84"/>
          <p:cNvSpPr txBox="true"/>
          <p:nvPr/>
        </p:nvSpPr>
        <p:spPr>
          <a:xfrm rot="0">
            <a:off x="4443392" y="716605"/>
            <a:ext cx="8714379" cy="1392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9108">
                <a:solidFill>
                  <a:srgbClr val="FFDE59"/>
                </a:solidFill>
                <a:latin typeface="Gaegu Bold"/>
                <a:ea typeface="Gaegu Bold"/>
                <a:cs typeface="Gaegu Bold"/>
                <a:sym typeface="Gaegu Bold"/>
              </a:rPr>
              <a:t>輔導室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3979338" y="2293349"/>
            <a:ext cx="10329324" cy="1215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b="true" sz="79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兒童課後照顧服務班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732616" y="2051584"/>
            <a:ext cx="2032095" cy="1368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E78462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業務</a:t>
            </a:r>
          </a:p>
        </p:txBody>
      </p:sp>
      <p:sp>
        <p:nvSpPr>
          <p:cNvPr name="Freeform 87" id="87"/>
          <p:cNvSpPr/>
          <p:nvPr/>
        </p:nvSpPr>
        <p:spPr>
          <a:xfrm flipH="false" flipV="false" rot="9880939">
            <a:off x="336008" y="2341432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88" id="88"/>
          <p:cNvSpPr/>
          <p:nvPr/>
        </p:nvSpPr>
        <p:spPr>
          <a:xfrm flipH="false" flipV="false" rot="9880939">
            <a:off x="14185093" y="77954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89" id="89"/>
          <p:cNvSpPr/>
          <p:nvPr/>
        </p:nvSpPr>
        <p:spPr>
          <a:xfrm flipH="false" flipV="false" rot="-3464674">
            <a:off x="319685" y="8593618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8" y="0"/>
                </a:lnTo>
                <a:lnTo>
                  <a:pt x="1494968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90" id="90"/>
          <p:cNvSpPr txBox="true"/>
          <p:nvPr/>
        </p:nvSpPr>
        <p:spPr>
          <a:xfrm rot="0">
            <a:off x="2448249" y="3339498"/>
            <a:ext cx="12704665" cy="22946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96"/>
              </a:lnSpc>
            </a:pPr>
            <a:r>
              <a:rPr lang="en-US" sz="7200">
                <a:solidFill>
                  <a:srgbClr val="FFC81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兩種班級</a:t>
            </a:r>
            <a:r>
              <a:rPr lang="en-US" sz="72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：</a:t>
            </a:r>
            <a:r>
              <a:rPr lang="en-US" sz="7200">
                <a:solidFill>
                  <a:srgbClr val="1800A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5:30接回</a:t>
            </a:r>
          </a:p>
          <a:p>
            <a:pPr algn="ctr">
              <a:lnSpc>
                <a:spcPts val="8496"/>
              </a:lnSpc>
            </a:pPr>
            <a:r>
              <a:rPr lang="en-US" sz="72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或</a:t>
            </a:r>
            <a:r>
              <a:rPr lang="en-US" sz="7200">
                <a:solidFill>
                  <a:srgbClr val="1800A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(低年級)下午4點接回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2996241" y="5853261"/>
            <a:ext cx="12704665" cy="1076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7200">
                <a:solidFill>
                  <a:srgbClr val="FFC81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依學生及家長意願自由參加。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2996241" y="8378751"/>
            <a:ext cx="12704665" cy="1076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7200">
                <a:solidFill>
                  <a:srgbClr val="FFC81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依報名順序錄取名額有限。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2996241" y="7087025"/>
            <a:ext cx="13437761" cy="1076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7200">
                <a:solidFill>
                  <a:srgbClr val="FFC81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各班招收人數有上限(維持品質)。</a:t>
            </a:r>
          </a:p>
        </p:txBody>
      </p:sp>
    </p:spTree>
  </p:cSld>
  <p:clrMapOvr>
    <a:masterClrMapping/>
  </p:clrMapOvr>
  <p:transition spd="fast">
    <p:fade/>
  </p:transition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60842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60842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60842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60842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60842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60842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60842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60842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60842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60842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60842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60842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60842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60842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687303" y="6005661"/>
            <a:ext cx="6794590" cy="5486631"/>
          </a:xfrm>
          <a:custGeom>
            <a:avLst/>
            <a:gdLst/>
            <a:ahLst/>
            <a:cxnLst/>
            <a:rect r="r" b="b" t="t" l="l"/>
            <a:pathLst>
              <a:path h="5486631" w="6794590">
                <a:moveTo>
                  <a:pt x="0" y="0"/>
                </a:moveTo>
                <a:lnTo>
                  <a:pt x="6794590" y="0"/>
                </a:lnTo>
                <a:lnTo>
                  <a:pt x="6794590" y="5486631"/>
                </a:lnTo>
                <a:lnTo>
                  <a:pt x="0" y="5486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5599342" y="239839"/>
            <a:ext cx="7193824" cy="2053510"/>
          </a:xfrm>
          <a:custGeom>
            <a:avLst/>
            <a:gdLst/>
            <a:ahLst/>
            <a:cxnLst/>
            <a:rect r="r" b="b" t="t" l="l"/>
            <a:pathLst>
              <a:path h="2053510" w="7193824">
                <a:moveTo>
                  <a:pt x="0" y="0"/>
                </a:moveTo>
                <a:lnTo>
                  <a:pt x="7193823" y="0"/>
                </a:lnTo>
                <a:lnTo>
                  <a:pt x="7193823" y="2053510"/>
                </a:lnTo>
                <a:lnTo>
                  <a:pt x="0" y="20535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1459301" y="2029254"/>
            <a:ext cx="2772642" cy="1621789"/>
          </a:xfrm>
          <a:custGeom>
            <a:avLst/>
            <a:gdLst/>
            <a:ahLst/>
            <a:cxnLst/>
            <a:rect r="r" b="b" t="t" l="l"/>
            <a:pathLst>
              <a:path h="1621789" w="2772642">
                <a:moveTo>
                  <a:pt x="0" y="0"/>
                </a:moveTo>
                <a:lnTo>
                  <a:pt x="2772643" y="0"/>
                </a:lnTo>
                <a:lnTo>
                  <a:pt x="2772643" y="1621789"/>
                </a:lnTo>
                <a:lnTo>
                  <a:pt x="0" y="16217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8139" t="0" r="-24284" b="0"/>
            </a:stretch>
          </a:blipFill>
        </p:spPr>
      </p:sp>
      <p:sp>
        <p:nvSpPr>
          <p:cNvPr name="TextBox 84" id="84"/>
          <p:cNvSpPr txBox="true"/>
          <p:nvPr/>
        </p:nvSpPr>
        <p:spPr>
          <a:xfrm rot="0">
            <a:off x="4443392" y="716605"/>
            <a:ext cx="8714379" cy="13920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9108">
                <a:solidFill>
                  <a:srgbClr val="FFDE59"/>
                </a:solidFill>
                <a:latin typeface="Gaegu Bold"/>
                <a:ea typeface="Gaegu Bold"/>
                <a:cs typeface="Gaegu Bold"/>
                <a:sym typeface="Gaegu Bold"/>
              </a:rPr>
              <a:t>輔導室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3758362" y="2533188"/>
            <a:ext cx="10329324" cy="12153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b="true" sz="7999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兒童課後照顧服務班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732616" y="2051584"/>
            <a:ext cx="2032095" cy="1368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E78462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業務</a:t>
            </a:r>
          </a:p>
        </p:txBody>
      </p:sp>
      <p:sp>
        <p:nvSpPr>
          <p:cNvPr name="Freeform 87" id="87"/>
          <p:cNvSpPr/>
          <p:nvPr/>
        </p:nvSpPr>
        <p:spPr>
          <a:xfrm flipH="false" flipV="false" rot="9880939">
            <a:off x="336008" y="2341432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88" id="88"/>
          <p:cNvSpPr/>
          <p:nvPr/>
        </p:nvSpPr>
        <p:spPr>
          <a:xfrm flipH="false" flipV="false" rot="9880939">
            <a:off x="14185093" y="77954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89" id="89"/>
          <p:cNvSpPr/>
          <p:nvPr/>
        </p:nvSpPr>
        <p:spPr>
          <a:xfrm flipH="false" flipV="false" rot="-3464674">
            <a:off x="319685" y="8593618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8" y="0"/>
                </a:lnTo>
                <a:lnTo>
                  <a:pt x="1494968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90" id="90"/>
          <p:cNvSpPr txBox="true"/>
          <p:nvPr/>
        </p:nvSpPr>
        <p:spPr>
          <a:xfrm rot="0">
            <a:off x="2996241" y="3862841"/>
            <a:ext cx="12704665" cy="1076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7200">
                <a:solidFill>
                  <a:srgbClr val="FFC81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收費</a:t>
            </a:r>
            <a:r>
              <a:rPr lang="en-US" sz="72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：按上課月份收現金。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2845622" y="5148993"/>
            <a:ext cx="12882736" cy="19530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7200">
                <a:solidFill>
                  <a:srgbClr val="1800A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優先身份：</a:t>
            </a:r>
            <a:r>
              <a:rPr lang="en-US" sz="72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低收入戶、身心障礙</a:t>
            </a:r>
          </a:p>
          <a:p>
            <a:pPr algn="l">
              <a:lnSpc>
                <a:spcPts val="6912"/>
              </a:lnSpc>
            </a:pPr>
            <a:r>
              <a:rPr lang="en-US" sz="72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          及原住民兒童。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3085276" y="7327923"/>
            <a:ext cx="12704665" cy="1076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7200">
                <a:solidFill>
                  <a:srgbClr val="FFC81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以放學後課後照顧為主。</a:t>
            </a:r>
          </a:p>
        </p:txBody>
      </p:sp>
      <p:sp>
        <p:nvSpPr>
          <p:cNvPr name="TextBox 93" id="93"/>
          <p:cNvSpPr txBox="true"/>
          <p:nvPr/>
        </p:nvSpPr>
        <p:spPr>
          <a:xfrm rot="0">
            <a:off x="3085276" y="8423575"/>
            <a:ext cx="12704665" cy="1076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12"/>
              </a:lnSpc>
            </a:pPr>
            <a:r>
              <a:rPr lang="en-US" sz="7200">
                <a:solidFill>
                  <a:srgbClr val="FFC81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本校額外增加免費社團課程。</a:t>
            </a:r>
          </a:p>
        </p:txBody>
      </p:sp>
    </p:spTree>
  </p:cSld>
  <p:clrMapOvr>
    <a:masterClrMapping/>
  </p:clrMapOvr>
  <p:transition spd="fast">
    <p:fade/>
  </p:transition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60842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60842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60842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60842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60842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60842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60842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60842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60842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60842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60842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60842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60842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60842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5599342" y="239839"/>
            <a:ext cx="7193824" cy="2053510"/>
          </a:xfrm>
          <a:custGeom>
            <a:avLst/>
            <a:gdLst/>
            <a:ahLst/>
            <a:cxnLst/>
            <a:rect r="r" b="b" t="t" l="l"/>
            <a:pathLst>
              <a:path h="2053510" w="7193824">
                <a:moveTo>
                  <a:pt x="0" y="0"/>
                </a:moveTo>
                <a:lnTo>
                  <a:pt x="7193823" y="0"/>
                </a:lnTo>
                <a:lnTo>
                  <a:pt x="7193823" y="2053510"/>
                </a:lnTo>
                <a:lnTo>
                  <a:pt x="0" y="20535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9880939">
            <a:off x="504912" y="2206680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9880939">
            <a:off x="14011250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-3464674">
            <a:off x="253515" y="8593618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3156304" y="0"/>
            <a:ext cx="12529819" cy="9397365"/>
          </a:xfrm>
          <a:custGeom>
            <a:avLst/>
            <a:gdLst/>
            <a:ahLst/>
            <a:cxnLst/>
            <a:rect r="r" b="b" t="t" l="l"/>
            <a:pathLst>
              <a:path h="9397365" w="12529819">
                <a:moveTo>
                  <a:pt x="0" y="0"/>
                </a:moveTo>
                <a:lnTo>
                  <a:pt x="12529819" y="0"/>
                </a:lnTo>
                <a:lnTo>
                  <a:pt x="12529819" y="9397365"/>
                </a:lnTo>
                <a:lnTo>
                  <a:pt x="0" y="939736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0">
            <a:off x="14687303" y="6005661"/>
            <a:ext cx="6794590" cy="5486631"/>
          </a:xfrm>
          <a:custGeom>
            <a:avLst/>
            <a:gdLst/>
            <a:ahLst/>
            <a:cxnLst/>
            <a:rect r="r" b="b" t="t" l="l"/>
            <a:pathLst>
              <a:path h="5486631" w="6794590">
                <a:moveTo>
                  <a:pt x="0" y="0"/>
                </a:moveTo>
                <a:lnTo>
                  <a:pt x="6794590" y="0"/>
                </a:lnTo>
                <a:lnTo>
                  <a:pt x="6794590" y="5486631"/>
                </a:lnTo>
                <a:lnTo>
                  <a:pt x="0" y="548663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7" id="87"/>
          <p:cNvGrpSpPr/>
          <p:nvPr/>
        </p:nvGrpSpPr>
        <p:grpSpPr>
          <a:xfrm rot="0">
            <a:off x="1209584" y="2044499"/>
            <a:ext cx="2555127" cy="1494558"/>
            <a:chOff x="0" y="0"/>
            <a:chExt cx="3406835" cy="1992745"/>
          </a:xfrm>
        </p:grpSpPr>
        <p:sp>
          <p:nvSpPr>
            <p:cNvPr name="Freeform 88" id="88"/>
            <p:cNvSpPr/>
            <p:nvPr/>
          </p:nvSpPr>
          <p:spPr>
            <a:xfrm flipH="false" flipV="false" rot="0">
              <a:off x="0" y="0"/>
              <a:ext cx="3406835" cy="1992745"/>
            </a:xfrm>
            <a:custGeom>
              <a:avLst/>
              <a:gdLst/>
              <a:ahLst/>
              <a:cxnLst/>
              <a:rect r="r" b="b" t="t" l="l"/>
              <a:pathLst>
                <a:path h="1992745" w="3406835">
                  <a:moveTo>
                    <a:pt x="0" y="0"/>
                  </a:moveTo>
                  <a:lnTo>
                    <a:pt x="3406835" y="0"/>
                  </a:lnTo>
                  <a:lnTo>
                    <a:pt x="3406835" y="1992745"/>
                  </a:lnTo>
                  <a:lnTo>
                    <a:pt x="0" y="1992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-28139" t="0" r="-24284" b="0"/>
              </a:stretch>
            </a:blipFill>
          </p:spPr>
        </p:sp>
        <p:sp>
          <p:nvSpPr>
            <p:cNvPr name="TextBox 89" id="89"/>
            <p:cNvSpPr txBox="true"/>
            <p:nvPr/>
          </p:nvSpPr>
          <p:spPr>
            <a:xfrm rot="0">
              <a:off x="335831" y="71822"/>
              <a:ext cx="2496900" cy="163699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0321"/>
                </a:lnSpc>
              </a:pPr>
              <a:r>
                <a:rPr lang="en-US" sz="7372" b="true">
                  <a:solidFill>
                    <a:srgbClr val="E78462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業務</a:t>
              </a:r>
            </a:p>
          </p:txBody>
        </p:sp>
      </p:grpSp>
    </p:spTree>
  </p:cSld>
  <p:clrMapOvr>
    <a:masterClrMapping/>
  </p:clrMapOvr>
  <p:transition spd="fast">
    <p:fade/>
  </p:transition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60842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60842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60842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60842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60842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60842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60842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60842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60842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60842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60842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60842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60842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60842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687303" y="6005661"/>
            <a:ext cx="6794590" cy="5486631"/>
          </a:xfrm>
          <a:custGeom>
            <a:avLst/>
            <a:gdLst/>
            <a:ahLst/>
            <a:cxnLst/>
            <a:rect r="r" b="b" t="t" l="l"/>
            <a:pathLst>
              <a:path h="5486631" w="6794590">
                <a:moveTo>
                  <a:pt x="0" y="0"/>
                </a:moveTo>
                <a:lnTo>
                  <a:pt x="6794590" y="0"/>
                </a:lnTo>
                <a:lnTo>
                  <a:pt x="6794590" y="5486631"/>
                </a:lnTo>
                <a:lnTo>
                  <a:pt x="0" y="5486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5599342" y="239839"/>
            <a:ext cx="7193824" cy="2053510"/>
          </a:xfrm>
          <a:custGeom>
            <a:avLst/>
            <a:gdLst/>
            <a:ahLst/>
            <a:cxnLst/>
            <a:rect r="r" b="b" t="t" l="l"/>
            <a:pathLst>
              <a:path h="2053510" w="7193824">
                <a:moveTo>
                  <a:pt x="0" y="0"/>
                </a:moveTo>
                <a:lnTo>
                  <a:pt x="7193823" y="0"/>
                </a:lnTo>
                <a:lnTo>
                  <a:pt x="7193823" y="2053510"/>
                </a:lnTo>
                <a:lnTo>
                  <a:pt x="0" y="20535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1459301" y="2029254"/>
            <a:ext cx="2772642" cy="1621789"/>
          </a:xfrm>
          <a:custGeom>
            <a:avLst/>
            <a:gdLst/>
            <a:ahLst/>
            <a:cxnLst/>
            <a:rect r="r" b="b" t="t" l="l"/>
            <a:pathLst>
              <a:path h="1621789" w="2772642">
                <a:moveTo>
                  <a:pt x="0" y="0"/>
                </a:moveTo>
                <a:lnTo>
                  <a:pt x="2772643" y="0"/>
                </a:lnTo>
                <a:lnTo>
                  <a:pt x="2772643" y="1621789"/>
                </a:lnTo>
                <a:lnTo>
                  <a:pt x="0" y="16217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8139" t="0" r="-24284" b="0"/>
            </a:stretch>
          </a:blipFill>
        </p:spPr>
      </p:sp>
      <p:sp>
        <p:nvSpPr>
          <p:cNvPr name="TextBox 84" id="84"/>
          <p:cNvSpPr txBox="true"/>
          <p:nvPr/>
        </p:nvSpPr>
        <p:spPr>
          <a:xfrm rot="0">
            <a:off x="4443392" y="716605"/>
            <a:ext cx="8714379" cy="1392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9108">
                <a:solidFill>
                  <a:srgbClr val="FFDE59"/>
                </a:solidFill>
                <a:latin typeface="Gaegu Bold"/>
                <a:ea typeface="Gaegu Bold"/>
                <a:cs typeface="Gaegu Bold"/>
                <a:sym typeface="Gaegu Bold"/>
              </a:rPr>
              <a:t>輔導室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3584519" y="2500234"/>
            <a:ext cx="10329324" cy="11051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b="true" sz="7200">
                <a:solidFill>
                  <a:srgbClr val="FFC81F"/>
                </a:solidFill>
                <a:latin typeface="Gaegu Bold"/>
                <a:ea typeface="Gaegu Bold"/>
                <a:cs typeface="Gaegu Bold"/>
                <a:sym typeface="Gaegu Bold"/>
              </a:rPr>
              <a:t>特教相關事務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732616" y="2051584"/>
            <a:ext cx="2032095" cy="1368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E78462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業務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3584519" y="3531410"/>
            <a:ext cx="10329324" cy="50154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48"/>
              </a:lnSpc>
            </a:pPr>
            <a:r>
              <a:rPr lang="en-US" b="true" sz="7200" spc="201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本校目前：</a:t>
            </a:r>
          </a:p>
          <a:p>
            <a:pPr algn="ctr">
              <a:lnSpc>
                <a:spcPts val="9648"/>
              </a:lnSpc>
            </a:pPr>
            <a:r>
              <a:rPr lang="en-US" b="true" sz="7200" spc="201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資源班一班</a:t>
            </a:r>
          </a:p>
          <a:p>
            <a:pPr algn="ctr">
              <a:lnSpc>
                <a:spcPts val="9648"/>
              </a:lnSpc>
            </a:pPr>
            <a:r>
              <a:rPr lang="en-US" b="true" sz="7200" spc="201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巡輔班一班</a:t>
            </a:r>
          </a:p>
          <a:p>
            <a:pPr algn="ctr">
              <a:lnSpc>
                <a:spcPts val="9648"/>
              </a:lnSpc>
            </a:pPr>
            <a:r>
              <a:rPr lang="en-US" b="true" sz="7200" spc="201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資優學生數名</a:t>
            </a:r>
          </a:p>
        </p:txBody>
      </p:sp>
      <p:sp>
        <p:nvSpPr>
          <p:cNvPr name="Freeform 88" id="88"/>
          <p:cNvSpPr/>
          <p:nvPr/>
        </p:nvSpPr>
        <p:spPr>
          <a:xfrm flipH="false" flipV="false" rot="9880939">
            <a:off x="419179" y="2106839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89" id="89"/>
          <p:cNvSpPr/>
          <p:nvPr/>
        </p:nvSpPr>
        <p:spPr>
          <a:xfrm flipH="false" flipV="false" rot="9880939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90" id="90"/>
          <p:cNvSpPr/>
          <p:nvPr/>
        </p:nvSpPr>
        <p:spPr>
          <a:xfrm flipH="false" flipV="false" rot="-3464674">
            <a:off x="239723" y="8641243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91" id="91"/>
          <p:cNvSpPr txBox="true"/>
          <p:nvPr/>
        </p:nvSpPr>
        <p:spPr>
          <a:xfrm rot="0">
            <a:off x="4620508" y="8768026"/>
            <a:ext cx="10583923" cy="802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184"/>
              </a:lnSpc>
              <a:spcBef>
                <a:spcPct val="0"/>
              </a:spcBef>
            </a:pPr>
            <a:r>
              <a:rPr lang="en-US" sz="5400" strike="noStrike" u="none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輔導室分機：(08)7383628-07</a:t>
            </a:r>
          </a:p>
        </p:txBody>
      </p:sp>
    </p:spTree>
  </p:cSld>
  <p:clrMapOvr>
    <a:masterClrMapping/>
  </p:clrMapOvr>
  <p:transition spd="fast">
    <p:fade/>
  </p:transition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60842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60842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60842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60842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60842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60842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60842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60842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60842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60842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60842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60842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60842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60842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687303" y="6005661"/>
            <a:ext cx="6794590" cy="5486631"/>
          </a:xfrm>
          <a:custGeom>
            <a:avLst/>
            <a:gdLst/>
            <a:ahLst/>
            <a:cxnLst/>
            <a:rect r="r" b="b" t="t" l="l"/>
            <a:pathLst>
              <a:path h="5486631" w="6794590">
                <a:moveTo>
                  <a:pt x="0" y="0"/>
                </a:moveTo>
                <a:lnTo>
                  <a:pt x="6794590" y="0"/>
                </a:lnTo>
                <a:lnTo>
                  <a:pt x="6794590" y="5486631"/>
                </a:lnTo>
                <a:lnTo>
                  <a:pt x="0" y="5486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5599342" y="239839"/>
            <a:ext cx="7193824" cy="2053510"/>
          </a:xfrm>
          <a:custGeom>
            <a:avLst/>
            <a:gdLst/>
            <a:ahLst/>
            <a:cxnLst/>
            <a:rect r="r" b="b" t="t" l="l"/>
            <a:pathLst>
              <a:path h="2053510" w="7193824">
                <a:moveTo>
                  <a:pt x="0" y="0"/>
                </a:moveTo>
                <a:lnTo>
                  <a:pt x="7193823" y="0"/>
                </a:lnTo>
                <a:lnTo>
                  <a:pt x="7193823" y="2053510"/>
                </a:lnTo>
                <a:lnTo>
                  <a:pt x="0" y="20535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1459301" y="2029254"/>
            <a:ext cx="2772642" cy="1621789"/>
          </a:xfrm>
          <a:custGeom>
            <a:avLst/>
            <a:gdLst/>
            <a:ahLst/>
            <a:cxnLst/>
            <a:rect r="r" b="b" t="t" l="l"/>
            <a:pathLst>
              <a:path h="1621789" w="2772642">
                <a:moveTo>
                  <a:pt x="0" y="0"/>
                </a:moveTo>
                <a:lnTo>
                  <a:pt x="2772643" y="0"/>
                </a:lnTo>
                <a:lnTo>
                  <a:pt x="2772643" y="1621789"/>
                </a:lnTo>
                <a:lnTo>
                  <a:pt x="0" y="16217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8139" t="0" r="-24284" b="0"/>
            </a:stretch>
          </a:blipFill>
        </p:spPr>
      </p:sp>
      <p:sp>
        <p:nvSpPr>
          <p:cNvPr name="TextBox 84" id="84"/>
          <p:cNvSpPr txBox="true"/>
          <p:nvPr/>
        </p:nvSpPr>
        <p:spPr>
          <a:xfrm rot="0">
            <a:off x="4443392" y="716605"/>
            <a:ext cx="8714379" cy="1392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9108">
                <a:solidFill>
                  <a:srgbClr val="FFDE59"/>
                </a:solidFill>
                <a:latin typeface="Gaegu Bold"/>
                <a:ea typeface="Gaegu Bold"/>
                <a:cs typeface="Gaegu Bold"/>
                <a:sym typeface="Gaegu Bold"/>
              </a:rPr>
              <a:t>輔導室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3584519" y="2500234"/>
            <a:ext cx="10329324" cy="11052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2"/>
              </a:lnSpc>
            </a:pPr>
            <a:r>
              <a:rPr lang="en-US" b="true" sz="7200">
                <a:solidFill>
                  <a:srgbClr val="FFC81F"/>
                </a:solidFill>
                <a:latin typeface="Gaegu Bold"/>
                <a:ea typeface="Gaegu Bold"/>
                <a:cs typeface="Gaegu Bold"/>
                <a:sym typeface="Gaegu Bold"/>
              </a:rPr>
              <a:t>如何進入資源班？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732616" y="2051584"/>
            <a:ext cx="2032095" cy="1368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E78462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業務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3382557" y="3717718"/>
            <a:ext cx="11666631" cy="4639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10"/>
              </a:lnSpc>
            </a:pPr>
            <a:r>
              <a:rPr lang="en-US" sz="7363" spc="206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1.班級進行初步篩選</a:t>
            </a:r>
          </a:p>
          <a:p>
            <a:pPr algn="ctr">
              <a:lnSpc>
                <a:spcPts val="8910"/>
              </a:lnSpc>
            </a:pPr>
            <a:r>
              <a:rPr lang="en-US" sz="7363" spc="206">
                <a:solidFill>
                  <a:srgbClr val="FF7F00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2.家長同意後送件</a:t>
            </a:r>
          </a:p>
          <a:p>
            <a:pPr algn="ctr">
              <a:lnSpc>
                <a:spcPts val="8910"/>
              </a:lnSpc>
            </a:pPr>
            <a:r>
              <a:rPr lang="en-US" sz="7363" spc="206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3.鑑定安置通過後成為個案</a:t>
            </a:r>
          </a:p>
          <a:p>
            <a:pPr algn="ctr">
              <a:lnSpc>
                <a:spcPts val="8910"/>
              </a:lnSpc>
            </a:pPr>
            <a:r>
              <a:rPr lang="en-US" sz="7363" spc="206">
                <a:solidFill>
                  <a:srgbClr val="FF3131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可選擇放棄</a:t>
            </a:r>
          </a:p>
        </p:txBody>
      </p:sp>
      <p:sp>
        <p:nvSpPr>
          <p:cNvPr name="Freeform 88" id="88"/>
          <p:cNvSpPr/>
          <p:nvPr/>
        </p:nvSpPr>
        <p:spPr>
          <a:xfrm flipH="false" flipV="false" rot="9880939">
            <a:off x="419179" y="2106839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89" id="89"/>
          <p:cNvSpPr/>
          <p:nvPr/>
        </p:nvSpPr>
        <p:spPr>
          <a:xfrm flipH="false" flipV="false" rot="9880939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90" id="90"/>
          <p:cNvSpPr/>
          <p:nvPr/>
        </p:nvSpPr>
        <p:spPr>
          <a:xfrm flipH="false" flipV="false" rot="-3464674">
            <a:off x="239723" y="8641243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91" id="91"/>
          <p:cNvSpPr txBox="true"/>
          <p:nvPr/>
        </p:nvSpPr>
        <p:spPr>
          <a:xfrm rot="0">
            <a:off x="4231944" y="8642241"/>
            <a:ext cx="9964921" cy="802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184"/>
              </a:lnSpc>
              <a:spcBef>
                <a:spcPct val="0"/>
              </a:spcBef>
            </a:pPr>
            <a:r>
              <a:rPr lang="en-US" sz="5400" strike="noStrike" u="none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輔導室分機：(08)7383628-07</a:t>
            </a:r>
          </a:p>
        </p:txBody>
      </p:sp>
    </p:spTree>
  </p:cSld>
  <p:clrMapOvr>
    <a:masterClrMapping/>
  </p:clrMapOvr>
  <p:transition spd="fast">
    <p:fade/>
  </p:transition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60842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60842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60842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60842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60842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60842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60842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60842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60842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60842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60842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60842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60842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60842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687303" y="6005661"/>
            <a:ext cx="6794590" cy="5486631"/>
          </a:xfrm>
          <a:custGeom>
            <a:avLst/>
            <a:gdLst/>
            <a:ahLst/>
            <a:cxnLst/>
            <a:rect r="r" b="b" t="t" l="l"/>
            <a:pathLst>
              <a:path h="5486631" w="6794590">
                <a:moveTo>
                  <a:pt x="0" y="0"/>
                </a:moveTo>
                <a:lnTo>
                  <a:pt x="6794590" y="0"/>
                </a:lnTo>
                <a:lnTo>
                  <a:pt x="6794590" y="5486631"/>
                </a:lnTo>
                <a:lnTo>
                  <a:pt x="0" y="5486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5599342" y="239839"/>
            <a:ext cx="7193824" cy="2053510"/>
          </a:xfrm>
          <a:custGeom>
            <a:avLst/>
            <a:gdLst/>
            <a:ahLst/>
            <a:cxnLst/>
            <a:rect r="r" b="b" t="t" l="l"/>
            <a:pathLst>
              <a:path h="2053510" w="7193824">
                <a:moveTo>
                  <a:pt x="0" y="0"/>
                </a:moveTo>
                <a:lnTo>
                  <a:pt x="7193823" y="0"/>
                </a:lnTo>
                <a:lnTo>
                  <a:pt x="7193823" y="2053510"/>
                </a:lnTo>
                <a:lnTo>
                  <a:pt x="0" y="205351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1459301" y="2029254"/>
            <a:ext cx="2772642" cy="1621789"/>
          </a:xfrm>
          <a:custGeom>
            <a:avLst/>
            <a:gdLst/>
            <a:ahLst/>
            <a:cxnLst/>
            <a:rect r="r" b="b" t="t" l="l"/>
            <a:pathLst>
              <a:path h="1621789" w="2772642">
                <a:moveTo>
                  <a:pt x="0" y="0"/>
                </a:moveTo>
                <a:lnTo>
                  <a:pt x="2772643" y="0"/>
                </a:lnTo>
                <a:lnTo>
                  <a:pt x="2772643" y="1621789"/>
                </a:lnTo>
                <a:lnTo>
                  <a:pt x="0" y="162178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8139" t="0" r="-24284" b="0"/>
            </a:stretch>
          </a:blipFill>
        </p:spPr>
      </p:sp>
      <p:sp>
        <p:nvSpPr>
          <p:cNvPr name="TextBox 84" id="84"/>
          <p:cNvSpPr txBox="true"/>
          <p:nvPr/>
        </p:nvSpPr>
        <p:spPr>
          <a:xfrm rot="0">
            <a:off x="4443392" y="716605"/>
            <a:ext cx="8714379" cy="1392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4"/>
              </a:lnSpc>
            </a:pPr>
            <a:r>
              <a:rPr lang="en-US" b="true" sz="9108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9108">
                <a:solidFill>
                  <a:srgbClr val="FFDE59"/>
                </a:solidFill>
                <a:latin typeface="Gaegu Bold"/>
                <a:ea typeface="Gaegu Bold"/>
                <a:cs typeface="Gaegu Bold"/>
                <a:sym typeface="Gaegu Bold"/>
              </a:rPr>
              <a:t>輔導室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3635920" y="2217067"/>
            <a:ext cx="10329324" cy="2664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008"/>
              </a:lnSpc>
            </a:pPr>
            <a:r>
              <a:rPr lang="en-US" b="true" sz="7200">
                <a:solidFill>
                  <a:srgbClr val="FFC81F"/>
                </a:solidFill>
                <a:latin typeface="Gaegu Bold"/>
                <a:ea typeface="Gaegu Bold"/>
                <a:cs typeface="Gaegu Bold"/>
                <a:sym typeface="Gaegu Bold"/>
              </a:rPr>
              <a:t>如何接受資優教育</a:t>
            </a:r>
          </a:p>
          <a:p>
            <a:pPr algn="ctr">
              <a:lnSpc>
                <a:spcPts val="10008"/>
              </a:lnSpc>
            </a:pPr>
            <a:r>
              <a:rPr lang="en-US" b="true" sz="7200">
                <a:solidFill>
                  <a:srgbClr val="FF3131"/>
                </a:solidFill>
                <a:latin typeface="Gaegu Bold"/>
                <a:ea typeface="Gaegu Bold"/>
                <a:cs typeface="Gaegu Bold"/>
                <a:sym typeface="Gaegu Bold"/>
              </a:rPr>
              <a:t>參加縣府資優鑑定通過</a:t>
            </a:r>
          </a:p>
        </p:txBody>
      </p:sp>
      <p:sp>
        <p:nvSpPr>
          <p:cNvPr name="TextBox 86" id="86"/>
          <p:cNvSpPr txBox="true"/>
          <p:nvPr/>
        </p:nvSpPr>
        <p:spPr>
          <a:xfrm rot="0">
            <a:off x="1732616" y="2051584"/>
            <a:ext cx="2032095" cy="13683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true">
                <a:solidFill>
                  <a:srgbClr val="E78462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業務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3351501" y="4653181"/>
            <a:ext cx="10898161" cy="4781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00"/>
              </a:lnSpc>
            </a:pPr>
            <a:r>
              <a:rPr lang="en-US" sz="6000" spc="168">
                <a:solidFill>
                  <a:srgbClr val="1800AD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分以下三類：</a:t>
            </a:r>
          </a:p>
          <a:p>
            <a:pPr algn="ctr">
              <a:lnSpc>
                <a:spcPts val="9300"/>
              </a:lnSpc>
            </a:pPr>
            <a:r>
              <a:rPr lang="en-US" sz="6000" spc="168">
                <a:solidFill>
                  <a:srgbClr val="FFC81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1.一般智能資賦優異學生鑑定</a:t>
            </a:r>
          </a:p>
          <a:p>
            <a:pPr algn="ctr">
              <a:lnSpc>
                <a:spcPts val="9300"/>
              </a:lnSpc>
            </a:pPr>
            <a:r>
              <a:rPr lang="en-US" sz="6000" spc="168">
                <a:solidFill>
                  <a:srgbClr val="FFC81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2.學術性向資賦優異學生鑑定</a:t>
            </a:r>
          </a:p>
          <a:p>
            <a:pPr algn="ctr">
              <a:lnSpc>
                <a:spcPts val="9300"/>
              </a:lnSpc>
            </a:pPr>
            <a:r>
              <a:rPr lang="en-US" sz="6000" spc="168">
                <a:solidFill>
                  <a:srgbClr val="FFC81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3.藝術才能資優鑑定</a:t>
            </a:r>
          </a:p>
        </p:txBody>
      </p:sp>
      <p:sp>
        <p:nvSpPr>
          <p:cNvPr name="Freeform 88" id="88"/>
          <p:cNvSpPr/>
          <p:nvPr/>
        </p:nvSpPr>
        <p:spPr>
          <a:xfrm flipH="false" flipV="false" rot="9880939">
            <a:off x="419179" y="2106839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89" id="89"/>
          <p:cNvSpPr/>
          <p:nvPr/>
        </p:nvSpPr>
        <p:spPr>
          <a:xfrm flipH="false" flipV="false" rot="9880939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90" id="90"/>
          <p:cNvSpPr/>
          <p:nvPr/>
        </p:nvSpPr>
        <p:spPr>
          <a:xfrm flipH="false" flipV="false" rot="-3464674">
            <a:off x="239723" y="8641243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43697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43697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43697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43697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43697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43697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43697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43697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43697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43697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43697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43697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5142253" y="217798"/>
            <a:ext cx="7844096" cy="2239133"/>
          </a:xfrm>
          <a:custGeom>
            <a:avLst/>
            <a:gdLst/>
            <a:ahLst/>
            <a:cxnLst/>
            <a:rect r="r" b="b" t="t" l="l"/>
            <a:pathLst>
              <a:path h="2239133" w="7844096">
                <a:moveTo>
                  <a:pt x="0" y="0"/>
                </a:moveTo>
                <a:lnTo>
                  <a:pt x="7844096" y="0"/>
                </a:lnTo>
                <a:lnTo>
                  <a:pt x="7844096" y="2239133"/>
                </a:lnTo>
                <a:lnTo>
                  <a:pt x="0" y="22391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2" id="82"/>
          <p:cNvSpPr txBox="true"/>
          <p:nvPr/>
        </p:nvSpPr>
        <p:spPr>
          <a:xfrm rot="0">
            <a:off x="5271127" y="1019175"/>
            <a:ext cx="7039656" cy="1126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3"/>
              </a:lnSpc>
            </a:pPr>
            <a:r>
              <a:rPr lang="en-US" b="true" sz="7358">
                <a:solidFill>
                  <a:srgbClr val="1800AD"/>
                </a:solidFill>
                <a:latin typeface="Gaegu Bold"/>
                <a:ea typeface="Gaegu Bold"/>
                <a:cs typeface="Gaegu Bold"/>
                <a:sym typeface="Gaegu Bold"/>
              </a:rPr>
              <a:t>班級經營報告</a:t>
            </a:r>
          </a:p>
        </p:txBody>
      </p:sp>
      <p:sp>
        <p:nvSpPr>
          <p:cNvPr name="Freeform 83" id="83"/>
          <p:cNvSpPr/>
          <p:nvPr/>
        </p:nvSpPr>
        <p:spPr>
          <a:xfrm flipH="false" flipV="false" rot="0">
            <a:off x="110530" y="7016106"/>
            <a:ext cx="2921972" cy="3302946"/>
          </a:xfrm>
          <a:custGeom>
            <a:avLst/>
            <a:gdLst/>
            <a:ahLst/>
            <a:cxnLst/>
            <a:rect r="r" b="b" t="t" l="l"/>
            <a:pathLst>
              <a:path h="3302946" w="2921972">
                <a:moveTo>
                  <a:pt x="0" y="0"/>
                </a:moveTo>
                <a:lnTo>
                  <a:pt x="2921972" y="0"/>
                </a:lnTo>
                <a:lnTo>
                  <a:pt x="2921972" y="3302947"/>
                </a:lnTo>
                <a:lnTo>
                  <a:pt x="0" y="33029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15239925" y="6932900"/>
            <a:ext cx="3048075" cy="3227989"/>
          </a:xfrm>
          <a:custGeom>
            <a:avLst/>
            <a:gdLst/>
            <a:ahLst/>
            <a:cxnLst/>
            <a:rect r="r" b="b" t="t" l="l"/>
            <a:pathLst>
              <a:path h="3227989" w="3048075">
                <a:moveTo>
                  <a:pt x="0" y="0"/>
                </a:moveTo>
                <a:lnTo>
                  <a:pt x="3048075" y="0"/>
                </a:lnTo>
                <a:lnTo>
                  <a:pt x="3048075" y="3227989"/>
                </a:lnTo>
                <a:lnTo>
                  <a:pt x="0" y="32279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7598" t="-4243" r="-868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9880939">
            <a:off x="600209" y="2439934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8"/>
                </a:lnTo>
                <a:lnTo>
                  <a:pt x="0" y="8526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9880939">
            <a:off x="14094798" y="315848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43697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43697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43697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43697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43697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43697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43697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43697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43697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43697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43697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43697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TextBox 81" id="81"/>
          <p:cNvSpPr txBox="true"/>
          <p:nvPr/>
        </p:nvSpPr>
        <p:spPr>
          <a:xfrm rot="0">
            <a:off x="4533181" y="3763592"/>
            <a:ext cx="9130882" cy="11842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89"/>
              </a:lnSpc>
            </a:pPr>
            <a:r>
              <a:rPr lang="en-US" b="true" sz="7801">
                <a:solidFill>
                  <a:srgbClr val="1800AD"/>
                </a:solidFill>
                <a:latin typeface="Gaegu Bold"/>
                <a:ea typeface="Gaegu Bold"/>
                <a:cs typeface="Gaegu Bold"/>
                <a:sym typeface="Gaegu Bold"/>
              </a:rPr>
              <a:t>遴選學生家長會代表</a:t>
            </a:r>
          </a:p>
        </p:txBody>
      </p:sp>
      <p:sp>
        <p:nvSpPr>
          <p:cNvPr name="Freeform 82" id="82"/>
          <p:cNvSpPr/>
          <p:nvPr/>
        </p:nvSpPr>
        <p:spPr>
          <a:xfrm flipH="false" flipV="false" rot="0">
            <a:off x="110530" y="7016106"/>
            <a:ext cx="2921972" cy="3302946"/>
          </a:xfrm>
          <a:custGeom>
            <a:avLst/>
            <a:gdLst/>
            <a:ahLst/>
            <a:cxnLst/>
            <a:rect r="r" b="b" t="t" l="l"/>
            <a:pathLst>
              <a:path h="3302946" w="2921972">
                <a:moveTo>
                  <a:pt x="0" y="0"/>
                </a:moveTo>
                <a:lnTo>
                  <a:pt x="2921972" y="0"/>
                </a:lnTo>
                <a:lnTo>
                  <a:pt x="2921972" y="3302947"/>
                </a:lnTo>
                <a:lnTo>
                  <a:pt x="0" y="33029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15239925" y="6932900"/>
            <a:ext cx="3048075" cy="3227989"/>
          </a:xfrm>
          <a:custGeom>
            <a:avLst/>
            <a:gdLst/>
            <a:ahLst/>
            <a:cxnLst/>
            <a:rect r="r" b="b" t="t" l="l"/>
            <a:pathLst>
              <a:path h="3227989" w="3048075">
                <a:moveTo>
                  <a:pt x="0" y="0"/>
                </a:moveTo>
                <a:lnTo>
                  <a:pt x="3048075" y="0"/>
                </a:lnTo>
                <a:lnTo>
                  <a:pt x="3048075" y="3227989"/>
                </a:lnTo>
                <a:lnTo>
                  <a:pt x="0" y="3227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7598" t="-4243" r="-868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9880939">
            <a:off x="600209" y="2439934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8"/>
                </a:lnTo>
                <a:lnTo>
                  <a:pt x="0" y="8526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9880939">
            <a:off x="14094798" y="315848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43697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43697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43697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43697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43697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43697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43697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43697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43697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43697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43697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43697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5615273" y="0"/>
            <a:ext cx="7193824" cy="2053510"/>
          </a:xfrm>
          <a:custGeom>
            <a:avLst/>
            <a:gdLst/>
            <a:ahLst/>
            <a:cxnLst/>
            <a:rect r="r" b="b" t="t" l="l"/>
            <a:pathLst>
              <a:path h="2053510" w="7193824">
                <a:moveTo>
                  <a:pt x="0" y="0"/>
                </a:moveTo>
                <a:lnTo>
                  <a:pt x="7193824" y="0"/>
                </a:lnTo>
                <a:lnTo>
                  <a:pt x="7193824" y="2053510"/>
                </a:lnTo>
                <a:lnTo>
                  <a:pt x="0" y="205351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2" id="82"/>
          <p:cNvSpPr txBox="true"/>
          <p:nvPr/>
        </p:nvSpPr>
        <p:spPr>
          <a:xfrm rot="0">
            <a:off x="4772813" y="379626"/>
            <a:ext cx="8036284" cy="12847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064"/>
              </a:lnSpc>
            </a:pPr>
            <a:r>
              <a:rPr lang="en-US" b="true" sz="8400">
                <a:solidFill>
                  <a:srgbClr val="1800AD"/>
                </a:solidFill>
                <a:latin typeface="Gaegu Bold"/>
                <a:ea typeface="Gaegu Bold"/>
                <a:cs typeface="Gaegu Bold"/>
                <a:sym typeface="Gaegu Bold"/>
              </a:rPr>
              <a:t>重大行事曆</a:t>
            </a:r>
          </a:p>
        </p:txBody>
      </p:sp>
      <p:sp>
        <p:nvSpPr>
          <p:cNvPr name="Freeform 83" id="83"/>
          <p:cNvSpPr/>
          <p:nvPr/>
        </p:nvSpPr>
        <p:spPr>
          <a:xfrm flipH="false" flipV="false" rot="0">
            <a:off x="110530" y="7016106"/>
            <a:ext cx="2921972" cy="3302946"/>
          </a:xfrm>
          <a:custGeom>
            <a:avLst/>
            <a:gdLst/>
            <a:ahLst/>
            <a:cxnLst/>
            <a:rect r="r" b="b" t="t" l="l"/>
            <a:pathLst>
              <a:path h="3302946" w="2921972">
                <a:moveTo>
                  <a:pt x="0" y="0"/>
                </a:moveTo>
                <a:lnTo>
                  <a:pt x="2921972" y="0"/>
                </a:lnTo>
                <a:lnTo>
                  <a:pt x="2921972" y="3302947"/>
                </a:lnTo>
                <a:lnTo>
                  <a:pt x="0" y="33029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15239925" y="6932900"/>
            <a:ext cx="3048075" cy="3227989"/>
          </a:xfrm>
          <a:custGeom>
            <a:avLst/>
            <a:gdLst/>
            <a:ahLst/>
            <a:cxnLst/>
            <a:rect r="r" b="b" t="t" l="l"/>
            <a:pathLst>
              <a:path h="3227989" w="3048075">
                <a:moveTo>
                  <a:pt x="0" y="0"/>
                </a:moveTo>
                <a:lnTo>
                  <a:pt x="3048075" y="0"/>
                </a:lnTo>
                <a:lnTo>
                  <a:pt x="3048075" y="3227989"/>
                </a:lnTo>
                <a:lnTo>
                  <a:pt x="0" y="32279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7598" t="-4243" r="-868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9880939">
            <a:off x="600209" y="2439934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8"/>
                </a:lnTo>
                <a:lnTo>
                  <a:pt x="0" y="8526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9880939">
            <a:off x="14094798" y="315848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7" id="87"/>
          <p:cNvSpPr/>
          <p:nvPr/>
        </p:nvSpPr>
        <p:spPr>
          <a:xfrm flipH="false" flipV="false" rot="0">
            <a:off x="3117919" y="1664358"/>
            <a:ext cx="12052162" cy="8557035"/>
          </a:xfrm>
          <a:custGeom>
            <a:avLst/>
            <a:gdLst/>
            <a:ahLst/>
            <a:cxnLst/>
            <a:rect r="r" b="b" t="t" l="l"/>
            <a:pathLst>
              <a:path h="8557035" w="12052162">
                <a:moveTo>
                  <a:pt x="0" y="0"/>
                </a:moveTo>
                <a:lnTo>
                  <a:pt x="12052162" y="0"/>
                </a:lnTo>
                <a:lnTo>
                  <a:pt x="12052162" y="8557035"/>
                </a:lnTo>
                <a:lnTo>
                  <a:pt x="0" y="855703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43697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43697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43697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43697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43697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43697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43697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43697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43697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43697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43697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43697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TextBox 81" id="81"/>
          <p:cNvSpPr txBox="true"/>
          <p:nvPr/>
        </p:nvSpPr>
        <p:spPr>
          <a:xfrm rot="0">
            <a:off x="4224350" y="2523663"/>
            <a:ext cx="9130882" cy="3057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200"/>
              </a:lnSpc>
            </a:pPr>
            <a:r>
              <a:rPr lang="en-US" b="true" sz="20000">
                <a:solidFill>
                  <a:srgbClr val="1800AD"/>
                </a:solidFill>
                <a:latin typeface="Gaegu Bold"/>
                <a:ea typeface="Gaegu Bold"/>
                <a:cs typeface="Gaegu Bold"/>
                <a:sym typeface="Gaegu Bold"/>
              </a:rPr>
              <a:t>Q&amp;A</a:t>
            </a:r>
          </a:p>
        </p:txBody>
      </p:sp>
      <p:sp>
        <p:nvSpPr>
          <p:cNvPr name="Freeform 82" id="82"/>
          <p:cNvSpPr/>
          <p:nvPr/>
        </p:nvSpPr>
        <p:spPr>
          <a:xfrm flipH="false" flipV="false" rot="0">
            <a:off x="110530" y="7016106"/>
            <a:ext cx="2921972" cy="3302946"/>
          </a:xfrm>
          <a:custGeom>
            <a:avLst/>
            <a:gdLst/>
            <a:ahLst/>
            <a:cxnLst/>
            <a:rect r="r" b="b" t="t" l="l"/>
            <a:pathLst>
              <a:path h="3302946" w="2921972">
                <a:moveTo>
                  <a:pt x="0" y="0"/>
                </a:moveTo>
                <a:lnTo>
                  <a:pt x="2921972" y="0"/>
                </a:lnTo>
                <a:lnTo>
                  <a:pt x="2921972" y="3302947"/>
                </a:lnTo>
                <a:lnTo>
                  <a:pt x="0" y="330294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15239925" y="6932900"/>
            <a:ext cx="3048075" cy="3227989"/>
          </a:xfrm>
          <a:custGeom>
            <a:avLst/>
            <a:gdLst/>
            <a:ahLst/>
            <a:cxnLst/>
            <a:rect r="r" b="b" t="t" l="l"/>
            <a:pathLst>
              <a:path h="3227989" w="3048075">
                <a:moveTo>
                  <a:pt x="0" y="0"/>
                </a:moveTo>
                <a:lnTo>
                  <a:pt x="3048075" y="0"/>
                </a:lnTo>
                <a:lnTo>
                  <a:pt x="3048075" y="3227989"/>
                </a:lnTo>
                <a:lnTo>
                  <a:pt x="0" y="3227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7598" t="-4243" r="-868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9880939">
            <a:off x="600209" y="2439934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8"/>
                </a:lnTo>
                <a:lnTo>
                  <a:pt x="0" y="85269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9880939">
            <a:off x="14094798" y="315848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60842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60842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60842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60842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60842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60842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60842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60842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60842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60842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60842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60842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60842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60842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14687303" y="6005661"/>
            <a:ext cx="6794590" cy="5486631"/>
          </a:xfrm>
          <a:custGeom>
            <a:avLst/>
            <a:gdLst/>
            <a:ahLst/>
            <a:cxnLst/>
            <a:rect r="r" b="b" t="t" l="l"/>
            <a:pathLst>
              <a:path h="5486631" w="6794590">
                <a:moveTo>
                  <a:pt x="0" y="0"/>
                </a:moveTo>
                <a:lnTo>
                  <a:pt x="6794590" y="0"/>
                </a:lnTo>
                <a:lnTo>
                  <a:pt x="6794590" y="5486631"/>
                </a:lnTo>
                <a:lnTo>
                  <a:pt x="0" y="54866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TextBox 82" id="82"/>
          <p:cNvSpPr txBox="true"/>
          <p:nvPr/>
        </p:nvSpPr>
        <p:spPr>
          <a:xfrm rot="0">
            <a:off x="3584519" y="1136170"/>
            <a:ext cx="11424059" cy="33577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76"/>
              </a:lnSpc>
            </a:pPr>
            <a:r>
              <a:rPr lang="en-US" b="true" sz="7200" spc="201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家長和老師攜手，才能為</a:t>
            </a:r>
          </a:p>
          <a:p>
            <a:pPr algn="l">
              <a:lnSpc>
                <a:spcPts val="13176"/>
              </a:lnSpc>
            </a:pPr>
            <a:r>
              <a:rPr lang="en-US" b="true" sz="7200" spc="201">
                <a:solidFill>
                  <a:srgbClr val="FFFFFF"/>
                </a:solidFill>
                <a:latin typeface="Gaegu Bold"/>
                <a:ea typeface="Gaegu Bold"/>
                <a:cs typeface="Gaegu Bold"/>
                <a:sym typeface="Gaegu Bold"/>
              </a:rPr>
              <a:t>孩子創造最佳的學習環境。</a:t>
            </a:r>
          </a:p>
        </p:txBody>
      </p:sp>
      <p:sp>
        <p:nvSpPr>
          <p:cNvPr name="Freeform 83" id="83"/>
          <p:cNvSpPr/>
          <p:nvPr/>
        </p:nvSpPr>
        <p:spPr>
          <a:xfrm flipH="false" flipV="false" rot="9880939">
            <a:off x="419179" y="2106839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9880939">
            <a:off x="14094798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-3464674">
            <a:off x="239723" y="8641243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86" id="86"/>
          <p:cNvSpPr txBox="true"/>
          <p:nvPr/>
        </p:nvSpPr>
        <p:spPr>
          <a:xfrm rot="0">
            <a:off x="1760357" y="4576201"/>
            <a:ext cx="15068341" cy="16908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176"/>
              </a:lnSpc>
            </a:pPr>
            <a:r>
              <a:rPr lang="en-US" b="true" sz="7200" spc="201">
                <a:solidFill>
                  <a:srgbClr val="FFC81F"/>
                </a:solidFill>
                <a:latin typeface="Gaegu Bold"/>
                <a:ea typeface="Gaegu Bold"/>
                <a:cs typeface="Gaegu Bold"/>
                <a:sym typeface="Gaegu Bold"/>
              </a:rPr>
              <a:t>信任是家長與老師之間最好的橋樑。</a:t>
            </a:r>
          </a:p>
        </p:txBody>
      </p:sp>
      <p:sp>
        <p:nvSpPr>
          <p:cNvPr name="TextBox 87" id="87"/>
          <p:cNvSpPr txBox="true"/>
          <p:nvPr/>
        </p:nvSpPr>
        <p:spPr>
          <a:xfrm rot="0">
            <a:off x="4965092" y="7007294"/>
            <a:ext cx="7871587" cy="18513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565"/>
              </a:lnSpc>
              <a:spcBef>
                <a:spcPct val="0"/>
              </a:spcBef>
            </a:pPr>
            <a:r>
              <a:rPr lang="en-US" sz="12138">
                <a:solidFill>
                  <a:srgbClr val="FFFFFF"/>
                </a:solidFill>
                <a:latin typeface="More Sugar"/>
                <a:ea typeface="More Sugar"/>
                <a:cs typeface="More Sugar"/>
                <a:sym typeface="More Sugar"/>
              </a:rPr>
              <a:t>Thank You</a:t>
            </a: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43697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43697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43697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43697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43697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43697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43697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43697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43697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43697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43697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43697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5142253" y="217798"/>
            <a:ext cx="7844096" cy="2239133"/>
          </a:xfrm>
          <a:custGeom>
            <a:avLst/>
            <a:gdLst/>
            <a:ahLst/>
            <a:cxnLst/>
            <a:rect r="r" b="b" t="t" l="l"/>
            <a:pathLst>
              <a:path h="2239133" w="7844096">
                <a:moveTo>
                  <a:pt x="0" y="0"/>
                </a:moveTo>
                <a:lnTo>
                  <a:pt x="7844096" y="0"/>
                </a:lnTo>
                <a:lnTo>
                  <a:pt x="7844096" y="2239133"/>
                </a:lnTo>
                <a:lnTo>
                  <a:pt x="0" y="22391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0">
            <a:off x="110530" y="7016106"/>
            <a:ext cx="2921972" cy="3302946"/>
          </a:xfrm>
          <a:custGeom>
            <a:avLst/>
            <a:gdLst/>
            <a:ahLst/>
            <a:cxnLst/>
            <a:rect r="r" b="b" t="t" l="l"/>
            <a:pathLst>
              <a:path h="3302946" w="2921972">
                <a:moveTo>
                  <a:pt x="0" y="0"/>
                </a:moveTo>
                <a:lnTo>
                  <a:pt x="2921972" y="0"/>
                </a:lnTo>
                <a:lnTo>
                  <a:pt x="2921972" y="3302947"/>
                </a:lnTo>
                <a:lnTo>
                  <a:pt x="0" y="33029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0">
            <a:off x="15239925" y="6932900"/>
            <a:ext cx="3048075" cy="3227989"/>
          </a:xfrm>
          <a:custGeom>
            <a:avLst/>
            <a:gdLst/>
            <a:ahLst/>
            <a:cxnLst/>
            <a:rect r="r" b="b" t="t" l="l"/>
            <a:pathLst>
              <a:path h="3227989" w="3048075">
                <a:moveTo>
                  <a:pt x="0" y="0"/>
                </a:moveTo>
                <a:lnTo>
                  <a:pt x="3048075" y="0"/>
                </a:lnTo>
                <a:lnTo>
                  <a:pt x="3048075" y="3227989"/>
                </a:lnTo>
                <a:lnTo>
                  <a:pt x="0" y="32279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7598" t="-4243" r="-868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9880939">
            <a:off x="600209" y="2439934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8"/>
                </a:lnTo>
                <a:lnTo>
                  <a:pt x="0" y="8526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9880939">
            <a:off x="14094798" y="315848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0">
            <a:off x="8375530" y="2791778"/>
            <a:ext cx="8597219" cy="4674808"/>
          </a:xfrm>
          <a:custGeom>
            <a:avLst/>
            <a:gdLst/>
            <a:ahLst/>
            <a:cxnLst/>
            <a:rect r="r" b="b" t="t" l="l"/>
            <a:pathLst>
              <a:path h="4674808" w="8597219">
                <a:moveTo>
                  <a:pt x="0" y="0"/>
                </a:moveTo>
                <a:lnTo>
                  <a:pt x="8597219" y="0"/>
                </a:lnTo>
                <a:lnTo>
                  <a:pt x="8597219" y="4674809"/>
                </a:lnTo>
                <a:lnTo>
                  <a:pt x="0" y="467480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-29850" b="0"/>
            </a:stretch>
          </a:blipFill>
        </p:spPr>
      </p:sp>
      <p:sp>
        <p:nvSpPr>
          <p:cNvPr name="Freeform 87" id="87"/>
          <p:cNvSpPr/>
          <p:nvPr/>
        </p:nvSpPr>
        <p:spPr>
          <a:xfrm flipH="false" flipV="false" rot="0">
            <a:off x="6274292" y="5588600"/>
            <a:ext cx="1877987" cy="1877987"/>
          </a:xfrm>
          <a:custGeom>
            <a:avLst/>
            <a:gdLst/>
            <a:ahLst/>
            <a:cxnLst/>
            <a:rect r="r" b="b" t="t" l="l"/>
            <a:pathLst>
              <a:path h="1877987" w="1877987">
                <a:moveTo>
                  <a:pt x="0" y="0"/>
                </a:moveTo>
                <a:lnTo>
                  <a:pt x="1877986" y="0"/>
                </a:lnTo>
                <a:lnTo>
                  <a:pt x="1877986" y="1877987"/>
                </a:lnTo>
                <a:lnTo>
                  <a:pt x="0" y="187798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8" id="88"/>
          <p:cNvSpPr txBox="true"/>
          <p:nvPr/>
        </p:nvSpPr>
        <p:spPr>
          <a:xfrm rot="0">
            <a:off x="5142253" y="948518"/>
            <a:ext cx="7039656" cy="11266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3"/>
              </a:lnSpc>
            </a:pPr>
            <a:r>
              <a:rPr lang="en-US" b="true" sz="7358">
                <a:solidFill>
                  <a:srgbClr val="1800AD"/>
                </a:solidFill>
                <a:latin typeface="Gaegu Bold"/>
                <a:ea typeface="Gaegu Bold"/>
                <a:cs typeface="Gaegu Bold"/>
                <a:sym typeface="Gaegu Bold"/>
              </a:rPr>
              <a:t>學習評量辦法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6357281" y="7999987"/>
            <a:ext cx="4892175" cy="11715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b="true" sz="6000" u="sng">
                <a:solidFill>
                  <a:srgbClr val="1800AD"/>
                </a:solidFill>
                <a:latin typeface="Gaegu Bold"/>
                <a:ea typeface="Gaegu Bold"/>
                <a:cs typeface="Gaegu Bold"/>
                <a:sym typeface="Gaegu Bold"/>
                <a:hlinkClick r:id="rId21" tooltip="https://reurl.cc/QaOKXo"/>
              </a:rPr>
              <a:t>學習評量要點</a:t>
            </a:r>
            <a:r>
              <a:rPr lang="en-US" b="true" sz="6000">
                <a:solidFill>
                  <a:srgbClr val="1800AD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436974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436974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436974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436974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436974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436974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436974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436974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436974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436974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436974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436974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436974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-1885403">
            <a:off x="16701449" y="-15834"/>
            <a:ext cx="1115703" cy="1339818"/>
          </a:xfrm>
          <a:custGeom>
            <a:avLst/>
            <a:gdLst/>
            <a:ahLst/>
            <a:cxnLst/>
            <a:rect r="r" b="b" t="t" l="l"/>
            <a:pathLst>
              <a:path h="1339818" w="1115703">
                <a:moveTo>
                  <a:pt x="0" y="0"/>
                </a:moveTo>
                <a:lnTo>
                  <a:pt x="1115702" y="0"/>
                </a:lnTo>
                <a:lnTo>
                  <a:pt x="1115702" y="1339817"/>
                </a:lnTo>
                <a:lnTo>
                  <a:pt x="0" y="1339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0">
            <a:off x="5142253" y="217798"/>
            <a:ext cx="7844096" cy="2239133"/>
          </a:xfrm>
          <a:custGeom>
            <a:avLst/>
            <a:gdLst/>
            <a:ahLst/>
            <a:cxnLst/>
            <a:rect r="r" b="b" t="t" l="l"/>
            <a:pathLst>
              <a:path h="2239133" w="7844096">
                <a:moveTo>
                  <a:pt x="0" y="0"/>
                </a:moveTo>
                <a:lnTo>
                  <a:pt x="7844096" y="0"/>
                </a:lnTo>
                <a:lnTo>
                  <a:pt x="7844096" y="2239133"/>
                </a:lnTo>
                <a:lnTo>
                  <a:pt x="0" y="22391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2" id="82"/>
          <p:cNvSpPr txBox="true"/>
          <p:nvPr/>
        </p:nvSpPr>
        <p:spPr>
          <a:xfrm rot="0">
            <a:off x="5142253" y="948518"/>
            <a:ext cx="7652793" cy="11266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3"/>
              </a:lnSpc>
            </a:pPr>
            <a:r>
              <a:rPr lang="en-US" b="true" sz="7358">
                <a:solidFill>
                  <a:srgbClr val="1800AD"/>
                </a:solidFill>
                <a:latin typeface="Gaegu Bold"/>
                <a:ea typeface="Gaegu Bold"/>
                <a:cs typeface="Gaegu Bold"/>
                <a:sym typeface="Gaegu Bold"/>
              </a:rPr>
              <a:t>英語定期評量比重</a:t>
            </a:r>
          </a:p>
        </p:txBody>
      </p:sp>
      <p:sp>
        <p:nvSpPr>
          <p:cNvPr name="Freeform 83" id="83"/>
          <p:cNvSpPr/>
          <p:nvPr/>
        </p:nvSpPr>
        <p:spPr>
          <a:xfrm flipH="false" flipV="false" rot="0">
            <a:off x="110530" y="7016106"/>
            <a:ext cx="2921972" cy="3302946"/>
          </a:xfrm>
          <a:custGeom>
            <a:avLst/>
            <a:gdLst/>
            <a:ahLst/>
            <a:cxnLst/>
            <a:rect r="r" b="b" t="t" l="l"/>
            <a:pathLst>
              <a:path h="3302946" w="2921972">
                <a:moveTo>
                  <a:pt x="0" y="0"/>
                </a:moveTo>
                <a:lnTo>
                  <a:pt x="2921972" y="0"/>
                </a:lnTo>
                <a:lnTo>
                  <a:pt x="2921972" y="3302947"/>
                </a:lnTo>
                <a:lnTo>
                  <a:pt x="0" y="330294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15239925" y="6932900"/>
            <a:ext cx="3048075" cy="3227989"/>
          </a:xfrm>
          <a:custGeom>
            <a:avLst/>
            <a:gdLst/>
            <a:ahLst/>
            <a:cxnLst/>
            <a:rect r="r" b="b" t="t" l="l"/>
            <a:pathLst>
              <a:path h="3227989" w="3048075">
                <a:moveTo>
                  <a:pt x="0" y="0"/>
                </a:moveTo>
                <a:lnTo>
                  <a:pt x="3048075" y="0"/>
                </a:lnTo>
                <a:lnTo>
                  <a:pt x="3048075" y="3227989"/>
                </a:lnTo>
                <a:lnTo>
                  <a:pt x="0" y="322798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7598" t="-4243" r="-868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9880939">
            <a:off x="600209" y="2439934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8"/>
                </a:lnTo>
                <a:lnTo>
                  <a:pt x="0" y="85269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9880939">
            <a:off x="14094798" y="315848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87" id="87"/>
          <p:cNvSpPr txBox="true"/>
          <p:nvPr/>
        </p:nvSpPr>
        <p:spPr>
          <a:xfrm rot="0">
            <a:off x="1789839" y="3094736"/>
            <a:ext cx="14548925" cy="3162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true">
                <a:solidFill>
                  <a:srgbClr val="F9F9F9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中高年級英語定期評量各項比重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9F9F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期中評量：聽力40%；讀寫60%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9F9F9"/>
                </a:solidFill>
                <a:latin typeface="Noto Sans T Chinese"/>
                <a:ea typeface="Noto Sans T Chinese"/>
                <a:cs typeface="Noto Sans T Chinese"/>
                <a:sym typeface="Noto Sans T Chinese"/>
              </a:rPr>
              <a:t>期末評量：聽力30%；讀寫60%；口說10%</a:t>
            </a:r>
          </a:p>
        </p:txBody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02925" y="3872564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675099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675099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675099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675099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675099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675099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675099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675099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675099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675099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675099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675099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675099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675099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5834731" y="-110921"/>
            <a:ext cx="6618538" cy="1889292"/>
          </a:xfrm>
          <a:custGeom>
            <a:avLst/>
            <a:gdLst/>
            <a:ahLst/>
            <a:cxnLst/>
            <a:rect r="r" b="b" t="t" l="l"/>
            <a:pathLst>
              <a:path h="1889292" w="6618538">
                <a:moveTo>
                  <a:pt x="0" y="0"/>
                </a:moveTo>
                <a:lnTo>
                  <a:pt x="6618538" y="0"/>
                </a:lnTo>
                <a:lnTo>
                  <a:pt x="6618538" y="1889292"/>
                </a:lnTo>
                <a:lnTo>
                  <a:pt x="0" y="18892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-3464674">
            <a:off x="132382" y="8804233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9880939">
            <a:off x="600209" y="2439934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8"/>
                </a:lnTo>
                <a:lnTo>
                  <a:pt x="0" y="8526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9880939">
            <a:off x="13852226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7521468" y="2162218"/>
            <a:ext cx="4782003" cy="1572084"/>
          </a:xfrm>
          <a:custGeom>
            <a:avLst/>
            <a:gdLst/>
            <a:ahLst/>
            <a:cxnLst/>
            <a:rect r="r" b="b" t="t" l="l"/>
            <a:pathLst>
              <a:path h="1572084" w="4782003">
                <a:moveTo>
                  <a:pt x="0" y="0"/>
                </a:moveTo>
                <a:lnTo>
                  <a:pt x="4782004" y="0"/>
                </a:lnTo>
                <a:lnTo>
                  <a:pt x="4782004" y="1572083"/>
                </a:lnTo>
                <a:lnTo>
                  <a:pt x="0" y="15720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-38819" y="1746925"/>
            <a:ext cx="7607060" cy="3974752"/>
          </a:xfrm>
          <a:custGeom>
            <a:avLst/>
            <a:gdLst/>
            <a:ahLst/>
            <a:cxnLst/>
            <a:rect r="r" b="b" t="t" l="l"/>
            <a:pathLst>
              <a:path h="3974752" w="7607060">
                <a:moveTo>
                  <a:pt x="0" y="0"/>
                </a:moveTo>
                <a:lnTo>
                  <a:pt x="7607060" y="0"/>
                </a:lnTo>
                <a:lnTo>
                  <a:pt x="7607060" y="3974752"/>
                </a:lnTo>
                <a:lnTo>
                  <a:pt x="0" y="397475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4394" t="-28481" r="-14952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0">
            <a:off x="3966403" y="5073556"/>
            <a:ext cx="10224812" cy="5035729"/>
          </a:xfrm>
          <a:custGeom>
            <a:avLst/>
            <a:gdLst/>
            <a:ahLst/>
            <a:cxnLst/>
            <a:rect r="r" b="b" t="t" l="l"/>
            <a:pathLst>
              <a:path h="5035729" w="10224812">
                <a:moveTo>
                  <a:pt x="0" y="0"/>
                </a:moveTo>
                <a:lnTo>
                  <a:pt x="10224812" y="0"/>
                </a:lnTo>
                <a:lnTo>
                  <a:pt x="10224812" y="5035729"/>
                </a:lnTo>
                <a:lnTo>
                  <a:pt x="0" y="503572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-21009" r="0" b="-31308"/>
            </a:stretch>
          </a:blipFill>
        </p:spPr>
      </p:sp>
      <p:sp>
        <p:nvSpPr>
          <p:cNvPr name="Freeform 87" id="87"/>
          <p:cNvSpPr/>
          <p:nvPr/>
        </p:nvSpPr>
        <p:spPr>
          <a:xfrm flipH="false" flipV="false" rot="0">
            <a:off x="12097478" y="2047810"/>
            <a:ext cx="6190522" cy="4642891"/>
          </a:xfrm>
          <a:custGeom>
            <a:avLst/>
            <a:gdLst/>
            <a:ahLst/>
            <a:cxnLst/>
            <a:rect r="r" b="b" t="t" l="l"/>
            <a:pathLst>
              <a:path h="4642891" w="6190522">
                <a:moveTo>
                  <a:pt x="0" y="0"/>
                </a:moveTo>
                <a:lnTo>
                  <a:pt x="6190522" y="0"/>
                </a:lnTo>
                <a:lnTo>
                  <a:pt x="6190522" y="4642891"/>
                </a:lnTo>
                <a:lnTo>
                  <a:pt x="0" y="4642891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88" id="88"/>
          <p:cNvSpPr/>
          <p:nvPr/>
        </p:nvSpPr>
        <p:spPr>
          <a:xfrm flipH="false" flipV="false" rot="0">
            <a:off x="1003764" y="6514564"/>
            <a:ext cx="2608547" cy="3635605"/>
          </a:xfrm>
          <a:custGeom>
            <a:avLst/>
            <a:gdLst/>
            <a:ahLst/>
            <a:cxnLst/>
            <a:rect r="r" b="b" t="t" l="l"/>
            <a:pathLst>
              <a:path h="3635605" w="2608547">
                <a:moveTo>
                  <a:pt x="0" y="0"/>
                </a:moveTo>
                <a:lnTo>
                  <a:pt x="2608547" y="0"/>
                </a:lnTo>
                <a:lnTo>
                  <a:pt x="2608547" y="3635606"/>
                </a:lnTo>
                <a:lnTo>
                  <a:pt x="0" y="363560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89" id="89"/>
          <p:cNvSpPr txBox="true"/>
          <p:nvPr/>
        </p:nvSpPr>
        <p:spPr>
          <a:xfrm rot="0">
            <a:off x="4533181" y="279570"/>
            <a:ext cx="8722111" cy="1393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2"/>
              </a:lnSpc>
            </a:pPr>
            <a:r>
              <a:rPr lang="en-US" b="true" sz="9116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9116">
                <a:solidFill>
                  <a:srgbClr val="E1A6E8"/>
                </a:solidFill>
                <a:latin typeface="Gaegu Bold"/>
                <a:ea typeface="Gaegu Bold"/>
                <a:cs typeface="Gaegu Bold"/>
                <a:sym typeface="Gaegu Bold"/>
              </a:rPr>
              <a:t>教務處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7694859" y="2533188"/>
            <a:ext cx="4435222" cy="1143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6"/>
              </a:lnSpc>
            </a:pPr>
            <a:r>
              <a:rPr lang="en-US" b="true" sz="7506">
                <a:solidFill>
                  <a:srgbClr val="7191FF"/>
                </a:solidFill>
                <a:latin typeface="Gaegu Bold"/>
                <a:ea typeface="Gaegu Bold"/>
                <a:cs typeface="Gaegu Bold"/>
                <a:sym typeface="Gaegu Bold"/>
              </a:rPr>
              <a:t>閱世界</a:t>
            </a:r>
          </a:p>
        </p:txBody>
      </p:sp>
      <p:sp>
        <p:nvSpPr>
          <p:cNvPr name="TextBox 91" id="91"/>
          <p:cNvSpPr txBox="true"/>
          <p:nvPr/>
        </p:nvSpPr>
        <p:spPr>
          <a:xfrm rot="0">
            <a:off x="389763" y="5740727"/>
            <a:ext cx="3676015" cy="707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80"/>
              </a:lnSpc>
            </a:pPr>
            <a:r>
              <a:rPr lang="en-US" sz="477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閱讀達人贈書</a:t>
            </a:r>
          </a:p>
        </p:txBody>
      </p:sp>
      <p:sp>
        <p:nvSpPr>
          <p:cNvPr name="TextBox 92" id="92"/>
          <p:cNvSpPr txBox="true"/>
          <p:nvPr/>
        </p:nvSpPr>
        <p:spPr>
          <a:xfrm rot="0">
            <a:off x="14590314" y="6921529"/>
            <a:ext cx="3418084" cy="1349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62"/>
              </a:lnSpc>
            </a:pPr>
            <a:r>
              <a:rPr lang="en-US" sz="496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繫書成光</a:t>
            </a:r>
          </a:p>
          <a:p>
            <a:pPr algn="l">
              <a:lnSpc>
                <a:spcPts val="4762"/>
              </a:lnSpc>
            </a:pPr>
            <a:r>
              <a:rPr lang="en-US" sz="496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心閱相傳</a:t>
            </a:r>
          </a:p>
        </p:txBody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02925" y="3872564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5301651" y="9675099"/>
            <a:ext cx="1536940" cy="1700053"/>
            <a:chOff x="0" y="0"/>
            <a:chExt cx="2049253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838590" y="9675099"/>
            <a:ext cx="1536940" cy="1700053"/>
            <a:chOff x="0" y="0"/>
            <a:chExt cx="2049253" cy="2266737"/>
          </a:xfrm>
        </p:grpSpPr>
        <p:sp>
          <p:nvSpPr>
            <p:cNvPr name="Freeform 11" id="1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8375530" y="9675099"/>
            <a:ext cx="1536940" cy="1700053"/>
            <a:chOff x="0" y="0"/>
            <a:chExt cx="2049253" cy="2266737"/>
          </a:xfrm>
        </p:grpSpPr>
        <p:sp>
          <p:nvSpPr>
            <p:cNvPr name="Freeform 16" id="1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9912470" y="9675099"/>
            <a:ext cx="1536940" cy="1700053"/>
            <a:chOff x="0" y="0"/>
            <a:chExt cx="2049253" cy="2266737"/>
          </a:xfrm>
        </p:grpSpPr>
        <p:sp>
          <p:nvSpPr>
            <p:cNvPr name="Freeform 21" id="2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449410" y="9675099"/>
            <a:ext cx="1536940" cy="1700053"/>
            <a:chOff x="0" y="0"/>
            <a:chExt cx="2049253" cy="2266737"/>
          </a:xfrm>
        </p:grpSpPr>
        <p:sp>
          <p:nvSpPr>
            <p:cNvPr name="Freeform 26" id="2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9" id="2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0" id="30"/>
          <p:cNvGrpSpPr/>
          <p:nvPr/>
        </p:nvGrpSpPr>
        <p:grpSpPr>
          <a:xfrm rot="0">
            <a:off x="12986349" y="9675099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14523289" y="9675099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16060229" y="9675099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17578119" y="9675099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0" id="50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51" id="51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52" id="52"/>
          <p:cNvGrpSpPr/>
          <p:nvPr/>
        </p:nvGrpSpPr>
        <p:grpSpPr>
          <a:xfrm rot="0">
            <a:off x="3764711" y="9675099"/>
            <a:ext cx="1536940" cy="1700053"/>
            <a:chOff x="0" y="0"/>
            <a:chExt cx="2049253" cy="2266737"/>
          </a:xfrm>
        </p:grpSpPr>
        <p:sp>
          <p:nvSpPr>
            <p:cNvPr name="Freeform 53" id="5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5" id="5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6" id="5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7" id="57"/>
          <p:cNvGrpSpPr/>
          <p:nvPr/>
        </p:nvGrpSpPr>
        <p:grpSpPr>
          <a:xfrm rot="0">
            <a:off x="-846109" y="9675099"/>
            <a:ext cx="1536940" cy="1700053"/>
            <a:chOff x="0" y="0"/>
            <a:chExt cx="2049253" cy="2266737"/>
          </a:xfrm>
        </p:grpSpPr>
        <p:sp>
          <p:nvSpPr>
            <p:cNvPr name="Freeform 58" id="5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9" id="5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1" id="6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2" id="62"/>
          <p:cNvGrpSpPr/>
          <p:nvPr/>
        </p:nvGrpSpPr>
        <p:grpSpPr>
          <a:xfrm rot="0">
            <a:off x="2227771" y="9675099"/>
            <a:ext cx="1536940" cy="1700053"/>
            <a:chOff x="0" y="0"/>
            <a:chExt cx="2049253" cy="2266737"/>
          </a:xfrm>
        </p:grpSpPr>
        <p:sp>
          <p:nvSpPr>
            <p:cNvPr name="Freeform 63" id="6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4" id="6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5" id="6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6" id="6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7" id="67"/>
          <p:cNvGrpSpPr/>
          <p:nvPr/>
        </p:nvGrpSpPr>
        <p:grpSpPr>
          <a:xfrm rot="0">
            <a:off x="690831" y="9675099"/>
            <a:ext cx="1536940" cy="1700053"/>
            <a:chOff x="0" y="0"/>
            <a:chExt cx="2049253" cy="2266737"/>
          </a:xfrm>
        </p:grpSpPr>
        <p:sp>
          <p:nvSpPr>
            <p:cNvPr name="Freeform 68" id="68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9" id="69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0" id="70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1" id="71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2" id="72"/>
          <p:cNvGrpSpPr/>
          <p:nvPr/>
        </p:nvGrpSpPr>
        <p:grpSpPr>
          <a:xfrm rot="0">
            <a:off x="690831" y="9675099"/>
            <a:ext cx="1536940" cy="1700053"/>
            <a:chOff x="0" y="0"/>
            <a:chExt cx="2049253" cy="2266737"/>
          </a:xfrm>
        </p:grpSpPr>
        <p:sp>
          <p:nvSpPr>
            <p:cNvPr name="Freeform 73" id="73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4" id="74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5" id="75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6" id="76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77" id="77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8" id="78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9" id="79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80" id="80"/>
          <p:cNvSpPr/>
          <p:nvPr/>
        </p:nvSpPr>
        <p:spPr>
          <a:xfrm flipH="false" flipV="false" rot="0">
            <a:off x="5834731" y="-110921"/>
            <a:ext cx="6618538" cy="1889292"/>
          </a:xfrm>
          <a:custGeom>
            <a:avLst/>
            <a:gdLst/>
            <a:ahLst/>
            <a:cxnLst/>
            <a:rect r="r" b="b" t="t" l="l"/>
            <a:pathLst>
              <a:path h="1889292" w="6618538">
                <a:moveTo>
                  <a:pt x="0" y="0"/>
                </a:moveTo>
                <a:lnTo>
                  <a:pt x="6618538" y="0"/>
                </a:lnTo>
                <a:lnTo>
                  <a:pt x="6618538" y="1889292"/>
                </a:lnTo>
                <a:lnTo>
                  <a:pt x="0" y="18892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1" id="81"/>
          <p:cNvSpPr/>
          <p:nvPr/>
        </p:nvSpPr>
        <p:spPr>
          <a:xfrm flipH="false" flipV="false" rot="-3464674">
            <a:off x="132382" y="8804233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82" id="82"/>
          <p:cNvSpPr/>
          <p:nvPr/>
        </p:nvSpPr>
        <p:spPr>
          <a:xfrm flipH="false" flipV="false" rot="9880939">
            <a:off x="600209" y="2439934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8"/>
                </a:lnTo>
                <a:lnTo>
                  <a:pt x="0" y="8526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83" id="83"/>
          <p:cNvSpPr/>
          <p:nvPr/>
        </p:nvSpPr>
        <p:spPr>
          <a:xfrm flipH="false" flipV="false" rot="9880939">
            <a:off x="13852226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84" id="84"/>
          <p:cNvSpPr/>
          <p:nvPr/>
        </p:nvSpPr>
        <p:spPr>
          <a:xfrm flipH="false" flipV="false" rot="0">
            <a:off x="12468384" y="92283"/>
            <a:ext cx="5128785" cy="1686088"/>
          </a:xfrm>
          <a:custGeom>
            <a:avLst/>
            <a:gdLst/>
            <a:ahLst/>
            <a:cxnLst/>
            <a:rect r="r" b="b" t="t" l="l"/>
            <a:pathLst>
              <a:path h="1686088" w="5128785">
                <a:moveTo>
                  <a:pt x="0" y="0"/>
                </a:moveTo>
                <a:lnTo>
                  <a:pt x="5128785" y="0"/>
                </a:lnTo>
                <a:lnTo>
                  <a:pt x="5128785" y="1686088"/>
                </a:lnTo>
                <a:lnTo>
                  <a:pt x="0" y="16860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5" id="85"/>
          <p:cNvSpPr/>
          <p:nvPr/>
        </p:nvSpPr>
        <p:spPr>
          <a:xfrm flipH="false" flipV="false" rot="0">
            <a:off x="1304834" y="3322382"/>
            <a:ext cx="7589402" cy="4269039"/>
          </a:xfrm>
          <a:custGeom>
            <a:avLst/>
            <a:gdLst/>
            <a:ahLst/>
            <a:cxnLst/>
            <a:rect r="r" b="b" t="t" l="l"/>
            <a:pathLst>
              <a:path h="4269039" w="7589402">
                <a:moveTo>
                  <a:pt x="0" y="0"/>
                </a:moveTo>
                <a:lnTo>
                  <a:pt x="7589402" y="0"/>
                </a:lnTo>
                <a:lnTo>
                  <a:pt x="7589402" y="4269038"/>
                </a:lnTo>
                <a:lnTo>
                  <a:pt x="0" y="426903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86" id="86"/>
          <p:cNvSpPr/>
          <p:nvPr/>
        </p:nvSpPr>
        <p:spPr>
          <a:xfrm flipH="false" flipV="false" rot="0">
            <a:off x="9144000" y="5598585"/>
            <a:ext cx="7464380" cy="4076514"/>
          </a:xfrm>
          <a:custGeom>
            <a:avLst/>
            <a:gdLst/>
            <a:ahLst/>
            <a:cxnLst/>
            <a:rect r="r" b="b" t="t" l="l"/>
            <a:pathLst>
              <a:path h="4076514" w="7464380">
                <a:moveTo>
                  <a:pt x="0" y="0"/>
                </a:moveTo>
                <a:lnTo>
                  <a:pt x="7464380" y="0"/>
                </a:lnTo>
                <a:lnTo>
                  <a:pt x="7464380" y="4076514"/>
                </a:lnTo>
                <a:lnTo>
                  <a:pt x="0" y="407651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-1549" r="0" b="-35780"/>
            </a:stretch>
          </a:blipFill>
        </p:spPr>
      </p:sp>
      <p:sp>
        <p:nvSpPr>
          <p:cNvPr name="Freeform 87" id="87"/>
          <p:cNvSpPr/>
          <p:nvPr/>
        </p:nvSpPr>
        <p:spPr>
          <a:xfrm flipH="false" flipV="false" rot="0">
            <a:off x="10941651" y="1992666"/>
            <a:ext cx="4618980" cy="3464235"/>
          </a:xfrm>
          <a:custGeom>
            <a:avLst/>
            <a:gdLst/>
            <a:ahLst/>
            <a:cxnLst/>
            <a:rect r="r" b="b" t="t" l="l"/>
            <a:pathLst>
              <a:path h="3464235" w="4618980">
                <a:moveTo>
                  <a:pt x="0" y="0"/>
                </a:moveTo>
                <a:lnTo>
                  <a:pt x="4618980" y="0"/>
                </a:lnTo>
                <a:lnTo>
                  <a:pt x="4618980" y="3464235"/>
                </a:lnTo>
                <a:lnTo>
                  <a:pt x="0" y="346423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TextBox 88" id="88"/>
          <p:cNvSpPr txBox="true"/>
          <p:nvPr/>
        </p:nvSpPr>
        <p:spPr>
          <a:xfrm rot="0">
            <a:off x="4533181" y="279570"/>
            <a:ext cx="8722111" cy="13934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2"/>
              </a:lnSpc>
            </a:pPr>
            <a:r>
              <a:rPr lang="en-US" b="true" sz="9116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9116">
                <a:solidFill>
                  <a:srgbClr val="E1A6E8"/>
                </a:solidFill>
                <a:latin typeface="Gaegu Bold"/>
                <a:ea typeface="Gaegu Bold"/>
                <a:cs typeface="Gaegu Bold"/>
                <a:sym typeface="Gaegu Bold"/>
              </a:rPr>
              <a:t>教務處</a:t>
            </a:r>
          </a:p>
        </p:txBody>
      </p:sp>
      <p:sp>
        <p:nvSpPr>
          <p:cNvPr name="TextBox 89" id="89"/>
          <p:cNvSpPr txBox="true"/>
          <p:nvPr/>
        </p:nvSpPr>
        <p:spPr>
          <a:xfrm rot="0">
            <a:off x="12784378" y="457098"/>
            <a:ext cx="4496797" cy="11432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6"/>
              </a:lnSpc>
            </a:pPr>
            <a:r>
              <a:rPr lang="en-US" b="true" sz="7506">
                <a:solidFill>
                  <a:srgbClr val="7191FF"/>
                </a:solidFill>
                <a:latin typeface="Gaegu Bold"/>
                <a:ea typeface="Gaegu Bold"/>
                <a:cs typeface="Gaegu Bold"/>
                <a:sym typeface="Gaegu Bold"/>
              </a:rPr>
              <a:t>閱讀推動</a:t>
            </a:r>
          </a:p>
        </p:txBody>
      </p:sp>
      <p:sp>
        <p:nvSpPr>
          <p:cNvPr name="TextBox 90" id="90"/>
          <p:cNvSpPr txBox="true"/>
          <p:nvPr/>
        </p:nvSpPr>
        <p:spPr>
          <a:xfrm rot="0">
            <a:off x="1958505" y="7988456"/>
            <a:ext cx="7456799" cy="7071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580"/>
              </a:lnSpc>
            </a:pPr>
            <a:r>
              <a:rPr lang="en-US" sz="4771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閱讀繁星社團小志工培訓</a:t>
            </a:r>
          </a:p>
        </p:txBody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4197" r="0" b="-203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742985">
            <a:off x="-1765402" y="2060859"/>
            <a:ext cx="1978341" cy="3955875"/>
          </a:xfrm>
          <a:custGeom>
            <a:avLst/>
            <a:gdLst/>
            <a:ahLst/>
            <a:cxnLst/>
            <a:rect r="r" b="b" t="t" l="l"/>
            <a:pathLst>
              <a:path h="3955875" w="1978341">
                <a:moveTo>
                  <a:pt x="0" y="0"/>
                </a:moveTo>
                <a:lnTo>
                  <a:pt x="1978342" y="0"/>
                </a:lnTo>
                <a:lnTo>
                  <a:pt x="1978342" y="3955875"/>
                </a:lnTo>
                <a:lnTo>
                  <a:pt x="0" y="3955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60" r="-32973" b="-86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2700000">
            <a:off x="16979125" y="2605172"/>
            <a:ext cx="2210947" cy="2867250"/>
          </a:xfrm>
          <a:custGeom>
            <a:avLst/>
            <a:gdLst/>
            <a:ahLst/>
            <a:cxnLst/>
            <a:rect r="r" b="b" t="t" l="l"/>
            <a:pathLst>
              <a:path h="2867250" w="2210947">
                <a:moveTo>
                  <a:pt x="0" y="0"/>
                </a:moveTo>
                <a:lnTo>
                  <a:pt x="2210947" y="0"/>
                </a:lnTo>
                <a:lnTo>
                  <a:pt x="2210947" y="2867250"/>
                </a:lnTo>
                <a:lnTo>
                  <a:pt x="0" y="28672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12512" r="-97394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217880" y="9675099"/>
            <a:ext cx="768470" cy="1700053"/>
            <a:chOff x="0" y="0"/>
            <a:chExt cx="1024627" cy="2266737"/>
          </a:xfrm>
        </p:grpSpPr>
        <p:sp>
          <p:nvSpPr>
            <p:cNvPr name="Freeform 6" id="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986349" y="9675099"/>
            <a:ext cx="1536940" cy="1700053"/>
            <a:chOff x="0" y="0"/>
            <a:chExt cx="2049253" cy="2266737"/>
          </a:xfrm>
        </p:grpSpPr>
        <p:sp>
          <p:nvSpPr>
            <p:cNvPr name="Freeform 9" id="9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4523289" y="9675099"/>
            <a:ext cx="1536940" cy="1700053"/>
            <a:chOff x="0" y="0"/>
            <a:chExt cx="2049253" cy="2266737"/>
          </a:xfrm>
        </p:grpSpPr>
        <p:sp>
          <p:nvSpPr>
            <p:cNvPr name="Freeform 14" id="14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16060229" y="9675099"/>
            <a:ext cx="1536940" cy="1700053"/>
            <a:chOff x="0" y="0"/>
            <a:chExt cx="2049253" cy="2266737"/>
          </a:xfrm>
        </p:grpSpPr>
        <p:sp>
          <p:nvSpPr>
            <p:cNvPr name="Freeform 19" id="19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17578119" y="9675099"/>
            <a:ext cx="1536940" cy="1700053"/>
            <a:chOff x="0" y="0"/>
            <a:chExt cx="2049253" cy="2266737"/>
          </a:xfrm>
        </p:grpSpPr>
        <p:sp>
          <p:nvSpPr>
            <p:cNvPr name="Freeform 24" id="24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28" id="28"/>
          <p:cNvSpPr/>
          <p:nvPr/>
        </p:nvSpPr>
        <p:spPr>
          <a:xfrm flipH="false" flipV="false" rot="-69527">
            <a:off x="-821846" y="4512532"/>
            <a:ext cx="1864753" cy="2418291"/>
          </a:xfrm>
          <a:custGeom>
            <a:avLst/>
            <a:gdLst/>
            <a:ahLst/>
            <a:cxnLst/>
            <a:rect r="r" b="b" t="t" l="l"/>
            <a:pathLst>
              <a:path h="2418291" w="1864753">
                <a:moveTo>
                  <a:pt x="0" y="0"/>
                </a:moveTo>
                <a:lnTo>
                  <a:pt x="1864753" y="0"/>
                </a:lnTo>
                <a:lnTo>
                  <a:pt x="1864753" y="2418291"/>
                </a:lnTo>
                <a:lnTo>
                  <a:pt x="0" y="24182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421" t="0" r="-88973" b="-112512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-384230">
            <a:off x="-391954" y="6706531"/>
            <a:ext cx="1364683" cy="1769779"/>
          </a:xfrm>
          <a:custGeom>
            <a:avLst/>
            <a:gdLst/>
            <a:ahLst/>
            <a:cxnLst/>
            <a:rect r="r" b="b" t="t" l="l"/>
            <a:pathLst>
              <a:path h="1769779" w="1364683">
                <a:moveTo>
                  <a:pt x="0" y="0"/>
                </a:moveTo>
                <a:lnTo>
                  <a:pt x="1364684" y="0"/>
                </a:lnTo>
                <a:lnTo>
                  <a:pt x="1364684" y="1769779"/>
                </a:lnTo>
                <a:lnTo>
                  <a:pt x="0" y="1769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6930" t="-106304" r="-464" b="-6207"/>
            </a:stretch>
          </a:blipFill>
        </p:spPr>
      </p:sp>
      <p:grpSp>
        <p:nvGrpSpPr>
          <p:cNvPr name="Group 30" id="30"/>
          <p:cNvGrpSpPr/>
          <p:nvPr/>
        </p:nvGrpSpPr>
        <p:grpSpPr>
          <a:xfrm rot="0">
            <a:off x="3764711" y="9675099"/>
            <a:ext cx="1536940" cy="1700053"/>
            <a:chOff x="0" y="0"/>
            <a:chExt cx="2049253" cy="2266737"/>
          </a:xfrm>
        </p:grpSpPr>
        <p:sp>
          <p:nvSpPr>
            <p:cNvPr name="Freeform 31" id="3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2" id="3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35" id="35"/>
          <p:cNvGrpSpPr/>
          <p:nvPr/>
        </p:nvGrpSpPr>
        <p:grpSpPr>
          <a:xfrm rot="0">
            <a:off x="-846109" y="9675099"/>
            <a:ext cx="1536940" cy="1700053"/>
            <a:chOff x="0" y="0"/>
            <a:chExt cx="2049253" cy="2266737"/>
          </a:xfrm>
        </p:grpSpPr>
        <p:sp>
          <p:nvSpPr>
            <p:cNvPr name="Freeform 36" id="3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0" id="40"/>
          <p:cNvGrpSpPr/>
          <p:nvPr/>
        </p:nvGrpSpPr>
        <p:grpSpPr>
          <a:xfrm rot="0">
            <a:off x="2227771" y="9675099"/>
            <a:ext cx="1536940" cy="1700053"/>
            <a:chOff x="0" y="0"/>
            <a:chExt cx="2049253" cy="2266737"/>
          </a:xfrm>
        </p:grpSpPr>
        <p:sp>
          <p:nvSpPr>
            <p:cNvPr name="Freeform 41" id="4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3" id="4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4" id="4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690831" y="9675099"/>
            <a:ext cx="1536940" cy="1700053"/>
            <a:chOff x="0" y="0"/>
            <a:chExt cx="2049253" cy="2266737"/>
          </a:xfrm>
        </p:grpSpPr>
        <p:sp>
          <p:nvSpPr>
            <p:cNvPr name="Freeform 46" id="46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0" id="50"/>
          <p:cNvGrpSpPr/>
          <p:nvPr/>
        </p:nvGrpSpPr>
        <p:grpSpPr>
          <a:xfrm rot="0">
            <a:off x="690831" y="9675099"/>
            <a:ext cx="1536940" cy="1700053"/>
            <a:chOff x="0" y="0"/>
            <a:chExt cx="2049253" cy="2266737"/>
          </a:xfrm>
        </p:grpSpPr>
        <p:sp>
          <p:nvSpPr>
            <p:cNvPr name="Freeform 51" id="51"/>
            <p:cNvSpPr/>
            <p:nvPr/>
          </p:nvSpPr>
          <p:spPr>
            <a:xfrm flipH="false" flipV="false" rot="-10800000">
              <a:off x="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2" id="52"/>
            <p:cNvSpPr/>
            <p:nvPr/>
          </p:nvSpPr>
          <p:spPr>
            <a:xfrm flipH="false" flipV="false" rot="-10800000">
              <a:off x="512313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4" y="0"/>
                  </a:lnTo>
                  <a:lnTo>
                    <a:pt x="512314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3" id="53"/>
            <p:cNvSpPr/>
            <p:nvPr/>
          </p:nvSpPr>
          <p:spPr>
            <a:xfrm flipH="false" flipV="false" rot="-10800000">
              <a:off x="1024627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-10800000">
              <a:off x="1536940" y="0"/>
              <a:ext cx="512313" cy="2266737"/>
            </a:xfrm>
            <a:custGeom>
              <a:avLst/>
              <a:gdLst/>
              <a:ahLst/>
              <a:cxnLst/>
              <a:rect r="r" b="b" t="t" l="l"/>
              <a:pathLst>
                <a:path h="2266737" w="512313">
                  <a:moveTo>
                    <a:pt x="0" y="0"/>
                  </a:moveTo>
                  <a:lnTo>
                    <a:pt x="512313" y="0"/>
                  </a:lnTo>
                  <a:lnTo>
                    <a:pt x="512313" y="2266737"/>
                  </a:lnTo>
                  <a:lnTo>
                    <a:pt x="0" y="22667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5" id="55"/>
          <p:cNvSpPr/>
          <p:nvPr/>
        </p:nvSpPr>
        <p:spPr>
          <a:xfrm flipH="false" flipV="false" rot="-1376773">
            <a:off x="-570621" y="739457"/>
            <a:ext cx="4059844" cy="1312864"/>
          </a:xfrm>
          <a:custGeom>
            <a:avLst/>
            <a:gdLst/>
            <a:ahLst/>
            <a:cxnLst/>
            <a:rect r="r" b="b" t="t" l="l"/>
            <a:pathLst>
              <a:path h="1312864" w="4059844">
                <a:moveTo>
                  <a:pt x="0" y="0"/>
                </a:moveTo>
                <a:lnTo>
                  <a:pt x="4059844" y="0"/>
                </a:lnTo>
                <a:lnTo>
                  <a:pt x="4059844" y="1312864"/>
                </a:lnTo>
                <a:lnTo>
                  <a:pt x="0" y="13128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6" id="56"/>
          <p:cNvSpPr/>
          <p:nvPr/>
        </p:nvSpPr>
        <p:spPr>
          <a:xfrm flipH="false" flipV="false" rot="1168167">
            <a:off x="14623718" y="624798"/>
            <a:ext cx="3969323" cy="1283592"/>
          </a:xfrm>
          <a:custGeom>
            <a:avLst/>
            <a:gdLst/>
            <a:ahLst/>
            <a:cxnLst/>
            <a:rect r="r" b="b" t="t" l="l"/>
            <a:pathLst>
              <a:path h="1283592" w="3969323">
                <a:moveTo>
                  <a:pt x="0" y="0"/>
                </a:moveTo>
                <a:lnTo>
                  <a:pt x="3969323" y="0"/>
                </a:lnTo>
                <a:lnTo>
                  <a:pt x="3969323" y="1283592"/>
                </a:lnTo>
                <a:lnTo>
                  <a:pt x="0" y="12835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-263165" y="0"/>
            <a:ext cx="2221670" cy="1667450"/>
          </a:xfrm>
          <a:custGeom>
            <a:avLst/>
            <a:gdLst/>
            <a:ahLst/>
            <a:cxnLst/>
            <a:rect r="r" b="b" t="t" l="l"/>
            <a:pathLst>
              <a:path h="1667450" w="2221670">
                <a:moveTo>
                  <a:pt x="0" y="0"/>
                </a:moveTo>
                <a:lnTo>
                  <a:pt x="2221670" y="0"/>
                </a:lnTo>
                <a:lnTo>
                  <a:pt x="2221670" y="1667450"/>
                </a:lnTo>
                <a:lnTo>
                  <a:pt x="0" y="16674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36727" t="-1150" r="-6100" b="0"/>
            </a:stretch>
          </a:blipFill>
        </p:spPr>
      </p:sp>
      <p:sp>
        <p:nvSpPr>
          <p:cNvPr name="Freeform 58" id="58"/>
          <p:cNvSpPr/>
          <p:nvPr/>
        </p:nvSpPr>
        <p:spPr>
          <a:xfrm flipH="false" flipV="false" rot="0">
            <a:off x="5744635" y="-47625"/>
            <a:ext cx="5850068" cy="1669929"/>
          </a:xfrm>
          <a:custGeom>
            <a:avLst/>
            <a:gdLst/>
            <a:ahLst/>
            <a:cxnLst/>
            <a:rect r="r" b="b" t="t" l="l"/>
            <a:pathLst>
              <a:path h="1669929" w="5850068">
                <a:moveTo>
                  <a:pt x="0" y="0"/>
                </a:moveTo>
                <a:lnTo>
                  <a:pt x="5850068" y="0"/>
                </a:lnTo>
                <a:lnTo>
                  <a:pt x="5850068" y="1669929"/>
                </a:lnTo>
                <a:lnTo>
                  <a:pt x="0" y="16699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9" id="59"/>
          <p:cNvSpPr/>
          <p:nvPr/>
        </p:nvSpPr>
        <p:spPr>
          <a:xfrm flipH="false" flipV="false" rot="-3464674">
            <a:off x="132382" y="8804233"/>
            <a:ext cx="1494968" cy="1607493"/>
          </a:xfrm>
          <a:custGeom>
            <a:avLst/>
            <a:gdLst/>
            <a:ahLst/>
            <a:cxnLst/>
            <a:rect r="r" b="b" t="t" l="l"/>
            <a:pathLst>
              <a:path h="1607493" w="1494968">
                <a:moveTo>
                  <a:pt x="0" y="0"/>
                </a:moveTo>
                <a:lnTo>
                  <a:pt x="1494969" y="0"/>
                </a:lnTo>
                <a:lnTo>
                  <a:pt x="1494969" y="1607493"/>
                </a:lnTo>
                <a:lnTo>
                  <a:pt x="0" y="160749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60" id="60"/>
          <p:cNvSpPr/>
          <p:nvPr/>
        </p:nvSpPr>
        <p:spPr>
          <a:xfrm flipH="false" flipV="false" rot="9880939">
            <a:off x="600209" y="2439934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8"/>
                </a:lnTo>
                <a:lnTo>
                  <a:pt x="0" y="85269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61" id="61"/>
          <p:cNvSpPr/>
          <p:nvPr/>
        </p:nvSpPr>
        <p:spPr>
          <a:xfrm flipH="false" flipV="false" rot="9880939">
            <a:off x="13852226" y="227726"/>
            <a:ext cx="856982" cy="852697"/>
          </a:xfrm>
          <a:custGeom>
            <a:avLst/>
            <a:gdLst/>
            <a:ahLst/>
            <a:cxnLst/>
            <a:rect r="r" b="b" t="t" l="l"/>
            <a:pathLst>
              <a:path h="852697" w="856982">
                <a:moveTo>
                  <a:pt x="0" y="0"/>
                </a:moveTo>
                <a:lnTo>
                  <a:pt x="856982" y="0"/>
                </a:lnTo>
                <a:lnTo>
                  <a:pt x="856982" y="852697"/>
                </a:lnTo>
                <a:lnTo>
                  <a:pt x="0" y="85269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62" id="62"/>
          <p:cNvSpPr/>
          <p:nvPr/>
        </p:nvSpPr>
        <p:spPr>
          <a:xfrm flipH="false" flipV="false" rot="0">
            <a:off x="11926849" y="105222"/>
            <a:ext cx="5332451" cy="1755265"/>
          </a:xfrm>
          <a:custGeom>
            <a:avLst/>
            <a:gdLst/>
            <a:ahLst/>
            <a:cxnLst/>
            <a:rect r="r" b="b" t="t" l="l"/>
            <a:pathLst>
              <a:path h="1755265" w="5332451">
                <a:moveTo>
                  <a:pt x="0" y="0"/>
                </a:moveTo>
                <a:lnTo>
                  <a:pt x="5332451" y="0"/>
                </a:lnTo>
                <a:lnTo>
                  <a:pt x="5332451" y="1755265"/>
                </a:lnTo>
                <a:lnTo>
                  <a:pt x="0" y="17552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3" id="63"/>
          <p:cNvSpPr/>
          <p:nvPr/>
        </p:nvSpPr>
        <p:spPr>
          <a:xfrm flipH="false" flipV="false" rot="0">
            <a:off x="9603165" y="3072155"/>
            <a:ext cx="7828032" cy="5872349"/>
          </a:xfrm>
          <a:custGeom>
            <a:avLst/>
            <a:gdLst/>
            <a:ahLst/>
            <a:cxnLst/>
            <a:rect r="r" b="b" t="t" l="l"/>
            <a:pathLst>
              <a:path h="5872349" w="7828032">
                <a:moveTo>
                  <a:pt x="0" y="0"/>
                </a:moveTo>
                <a:lnTo>
                  <a:pt x="7828032" y="0"/>
                </a:lnTo>
                <a:lnTo>
                  <a:pt x="7828032" y="5872350"/>
                </a:lnTo>
                <a:lnTo>
                  <a:pt x="0" y="587235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64" id="64"/>
          <p:cNvSpPr/>
          <p:nvPr/>
        </p:nvSpPr>
        <p:spPr>
          <a:xfrm flipH="false" flipV="false" rot="0">
            <a:off x="1290397" y="3072155"/>
            <a:ext cx="7828032" cy="5872349"/>
          </a:xfrm>
          <a:custGeom>
            <a:avLst/>
            <a:gdLst/>
            <a:ahLst/>
            <a:cxnLst/>
            <a:rect r="r" b="b" t="t" l="l"/>
            <a:pathLst>
              <a:path h="5872349" w="7828032">
                <a:moveTo>
                  <a:pt x="0" y="0"/>
                </a:moveTo>
                <a:lnTo>
                  <a:pt x="7828032" y="0"/>
                </a:lnTo>
                <a:lnTo>
                  <a:pt x="7828032" y="5872350"/>
                </a:lnTo>
                <a:lnTo>
                  <a:pt x="0" y="587235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65" id="65"/>
          <p:cNvSpPr txBox="true"/>
          <p:nvPr/>
        </p:nvSpPr>
        <p:spPr>
          <a:xfrm rot="0">
            <a:off x="4533181" y="273734"/>
            <a:ext cx="7772695" cy="12428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99"/>
              </a:lnSpc>
            </a:pPr>
            <a:r>
              <a:rPr lang="en-US" b="true" sz="8124">
                <a:solidFill>
                  <a:srgbClr val="7BCFFB"/>
                </a:solidFill>
                <a:latin typeface="Gaegu Bold"/>
                <a:ea typeface="Gaegu Bold"/>
                <a:cs typeface="Gaegu Bold"/>
                <a:sym typeface="Gaegu Bold"/>
              </a:rPr>
              <a:t> </a:t>
            </a:r>
            <a:r>
              <a:rPr lang="en-US" b="true" sz="8124">
                <a:solidFill>
                  <a:srgbClr val="E1A6E8"/>
                </a:solidFill>
                <a:latin typeface="Gaegu Bold"/>
                <a:ea typeface="Gaegu Bold"/>
                <a:cs typeface="Gaegu Bold"/>
                <a:sym typeface="Gaegu Bold"/>
              </a:rPr>
              <a:t>教務處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5705261" y="9693705"/>
            <a:ext cx="10583923" cy="569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28"/>
              </a:lnSpc>
            </a:pPr>
            <a:r>
              <a:rPr lang="en-US" sz="4300">
                <a:solidFill>
                  <a:srgbClr val="FFFFFF"/>
                </a:solidFill>
                <a:latin typeface="Formula"/>
                <a:ea typeface="Formula"/>
                <a:cs typeface="Formula"/>
                <a:sym typeface="Formula"/>
              </a:rPr>
              <a:t>教務處分機：(08)7383628-12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2220852" y="240060"/>
            <a:ext cx="4744445" cy="12229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17"/>
              </a:lnSpc>
              <a:spcBef>
                <a:spcPct val="0"/>
              </a:spcBef>
            </a:pPr>
            <a:r>
              <a:rPr lang="en-US" sz="6226">
                <a:solidFill>
                  <a:srgbClr val="7191FF"/>
                </a:solidFill>
                <a:latin typeface="Gaegu"/>
                <a:ea typeface="Gaegu"/>
                <a:cs typeface="Gaegu"/>
                <a:sym typeface="Gaegu"/>
              </a:rPr>
              <a:t>英語每週一句</a:t>
            </a:r>
          </a:p>
        </p:txBody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DAGxmqLlo6w</dc:identifier>
  <dcterms:modified xsi:type="dcterms:W3CDTF">2011-08-01T06:04:30Z</dcterms:modified>
  <cp:revision>1</cp:revision>
  <dc:title>114學年度屏東縣信義國小親師座談會簡報</dc:title>
</cp:coreProperties>
</file>